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Microsoft_Equation1.bin" ContentType="application/vnd.openxmlformats-officedocument.oleObject"/>
  <Override PartName="/ppt/notesSlides/notesSlide20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Microsoft_Equation2.bin" ContentType="application/vnd.openxmlformats-officedocument.oleObject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69"/>
  </p:notesMasterIdLst>
  <p:handoutMasterIdLst>
    <p:handoutMasterId r:id="rId70"/>
  </p:handoutMasterIdLst>
  <p:sldIdLst>
    <p:sldId id="258" r:id="rId2"/>
    <p:sldId id="315" r:id="rId3"/>
    <p:sldId id="324" r:id="rId4"/>
    <p:sldId id="325" r:id="rId5"/>
    <p:sldId id="326" r:id="rId6"/>
    <p:sldId id="329" r:id="rId7"/>
    <p:sldId id="330" r:id="rId8"/>
    <p:sldId id="331" r:id="rId9"/>
    <p:sldId id="332" r:id="rId10"/>
    <p:sldId id="333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94" r:id="rId20"/>
    <p:sldId id="343" r:id="rId21"/>
    <p:sldId id="344" r:id="rId22"/>
    <p:sldId id="345" r:id="rId23"/>
    <p:sldId id="346" r:id="rId24"/>
    <p:sldId id="347" r:id="rId25"/>
    <p:sldId id="348" r:id="rId26"/>
    <p:sldId id="349" r:id="rId27"/>
    <p:sldId id="356" r:id="rId28"/>
    <p:sldId id="350" r:id="rId29"/>
    <p:sldId id="351" r:id="rId30"/>
    <p:sldId id="352" r:id="rId31"/>
    <p:sldId id="353" r:id="rId32"/>
    <p:sldId id="354" r:id="rId33"/>
    <p:sldId id="355" r:id="rId34"/>
    <p:sldId id="396" r:id="rId35"/>
    <p:sldId id="398" r:id="rId36"/>
    <p:sldId id="399" r:id="rId37"/>
    <p:sldId id="400" r:id="rId38"/>
    <p:sldId id="401" r:id="rId39"/>
    <p:sldId id="397" r:id="rId40"/>
    <p:sldId id="363" r:id="rId41"/>
    <p:sldId id="364" r:id="rId42"/>
    <p:sldId id="365" r:id="rId43"/>
    <p:sldId id="367" r:id="rId44"/>
    <p:sldId id="368" r:id="rId45"/>
    <p:sldId id="369" r:id="rId46"/>
    <p:sldId id="370" r:id="rId47"/>
    <p:sldId id="371" r:id="rId48"/>
    <p:sldId id="372" r:id="rId49"/>
    <p:sldId id="374" r:id="rId50"/>
    <p:sldId id="375" r:id="rId51"/>
    <p:sldId id="376" r:id="rId52"/>
    <p:sldId id="377" r:id="rId53"/>
    <p:sldId id="379" r:id="rId54"/>
    <p:sldId id="380" r:id="rId55"/>
    <p:sldId id="381" r:id="rId56"/>
    <p:sldId id="382" r:id="rId57"/>
    <p:sldId id="383" r:id="rId58"/>
    <p:sldId id="384" r:id="rId59"/>
    <p:sldId id="385" r:id="rId60"/>
    <p:sldId id="386" r:id="rId61"/>
    <p:sldId id="387" r:id="rId62"/>
    <p:sldId id="388" r:id="rId63"/>
    <p:sldId id="389" r:id="rId64"/>
    <p:sldId id="390" r:id="rId65"/>
    <p:sldId id="391" r:id="rId66"/>
    <p:sldId id="392" r:id="rId67"/>
    <p:sldId id="402" r:id="rId6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5" d="100"/>
          <a:sy n="85" d="100"/>
        </p:scale>
        <p:origin x="-16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handoutMaster" Target="handoutMasters/handoutMaster1.xml"/><Relationship Id="rId71" Type="http://schemas.openxmlformats.org/officeDocument/2006/relationships/printerSettings" Target="printerSettings/printerSettings1.bin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869475-CFFC-6540-ACE0-45D109F70E15}" type="datetimeFigureOut">
              <a:rPr lang="en-US" smtClean="0"/>
              <a:t>11/5/14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9C3B37-734F-C945-BA9E-E34376337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146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E4EB9-8B9B-4448-ABF0-665A5FC00544}" type="datetimeFigureOut">
              <a:rPr lang="en-US" smtClean="0"/>
              <a:t>11/5/14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9F929-789D-E940-BF3A-559DE8576A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425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B3F84A-6DCB-6146-B39D-030C9A738A1E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</a:t>
            </a:r>
            <a:r>
              <a:rPr lang="en-US" smtClean="0"/>
              <a:t>source: http</a:t>
            </a:r>
            <a:r>
              <a:rPr lang="en-US" dirty="0" smtClean="0"/>
              <a:t>://</a:t>
            </a:r>
            <a:r>
              <a:rPr lang="en-US" dirty="0" err="1" smtClean="0"/>
              <a:t>www.ciphercloud.com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-content/uploads/2013/10/</a:t>
            </a:r>
            <a:r>
              <a:rPr lang="en-US" dirty="0" err="1" smtClean="0"/>
              <a:t>Cloud_Computing_Security_Threats.jpg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562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1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BC3D87-4C2C-4E38-A02E-37F072E6C05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00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1" name="Rectangle 3"/>
          <p:cNvSpPr>
            <a:spLocks noGrp="1"/>
          </p:cNvSpPr>
          <p:nvPr>
            <p:ph type="body" idx="1"/>
          </p:nvPr>
        </p:nvSpPr>
        <p:spPr bwMode="auto">
          <a:noFill/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0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0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2084-2C80-C847-9CCA-97BFC43879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11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8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4" name="Rectangle 3"/>
          <p:cNvSpPr>
            <a:spLocks noGrp="1"/>
          </p:cNvSpPr>
          <p:nvPr>
            <p:ph type="body" idx="1"/>
          </p:nvPr>
        </p:nvSpPr>
        <p:spPr bwMode="auto">
          <a:noFill/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8" name="Rectangle 3"/>
          <p:cNvSpPr>
            <a:spLocks noGrp="1"/>
          </p:cNvSpPr>
          <p:nvPr>
            <p:ph type="body" idx="1"/>
          </p:nvPr>
        </p:nvSpPr>
        <p:spPr bwMode="auto">
          <a:noFill/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575" y="4624667"/>
            <a:ext cx="8556625" cy="131332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1934" y="5937990"/>
            <a:ext cx="7037266" cy="373162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E0207-E1AB-1142-9812-BC4486D3494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TextBox 12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E0207-E1AB-1142-9812-BC4486D3494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E0207-E1AB-1142-9812-BC4486D349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E0207-E1AB-1142-9812-BC4486D3494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E0207-E1AB-1142-9812-BC4486D3494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E0207-E1AB-1142-9812-BC4486D3494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E0207-E1AB-1142-9812-BC4486D3494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E0207-E1AB-1142-9812-BC4486D3494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E0207-E1AB-1142-9812-BC4486D3494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3176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E0207-E1AB-1142-9812-BC4486D3494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3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E0207-E1AB-1142-9812-BC4486D3494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5E5E0207-E1AB-1142-9812-BC4486D349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201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B1D2D05A-E47E-8247-91FC-7B86AE4E6B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6" y="1904253"/>
            <a:ext cx="8727141" cy="451933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E0207-E1AB-1142-9812-BC4486D3494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Rockwell"/>
                <a:ea typeface="+mj-ea"/>
                <a:cs typeface="Rockwel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5E5E0207-E1AB-1142-9812-BC4486D3494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3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E0207-E1AB-1142-9812-BC4486D3494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E0207-E1AB-1142-9812-BC4486D3494D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5E5E0207-E1AB-1142-9812-BC4486D3494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E0207-E1AB-1142-9812-BC4486D3494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TextBox 11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accent3"/>
            </a:gs>
            <a:gs pos="75000">
              <a:schemeClr val="bg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706" y="484094"/>
            <a:ext cx="7853081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706" y="1600200"/>
            <a:ext cx="8727141" cy="4823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5E5E0207-E1AB-1142-9812-BC4486D349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2" r:id="rId21"/>
    <p:sldLayoutId id="2147483683" r:id="rId22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Rockwell"/>
          <a:ea typeface="+mj-ea"/>
          <a:cs typeface="Rockwell"/>
        </a:defRPr>
      </a:lvl1pPr>
    </p:titleStyle>
    <p:bodyStyle>
      <a:lvl1pPr marL="342000" indent="-342000" algn="l" defTabSz="914400" rtl="0" eaLnBrk="1" latinLnBrk="0" hangingPunct="1">
        <a:spcBef>
          <a:spcPts val="2000"/>
        </a:spcBef>
        <a:buClr>
          <a:schemeClr val="accent6"/>
        </a:buClr>
        <a:buSzPct val="75000"/>
        <a:buFont typeface="Wingdings" pitchFamily="2" charset="2"/>
        <a:buChar char="n"/>
        <a:defRPr sz="2800" kern="1200">
          <a:solidFill>
            <a:schemeClr val="tx1">
              <a:lumMod val="85000"/>
              <a:lumOff val="15000"/>
            </a:schemeClr>
          </a:solidFill>
          <a:latin typeface="Tahoma"/>
          <a:ea typeface="+mn-ea"/>
          <a:cs typeface="Tahoma"/>
        </a:defRPr>
      </a:lvl1pPr>
      <a:lvl2pPr marL="496800" indent="-270000" algn="l" defTabSz="914400" rtl="0" eaLnBrk="1" latinLnBrk="0" hangingPunct="1">
        <a:spcBef>
          <a:spcPts val="600"/>
        </a:spcBef>
        <a:buClr>
          <a:schemeClr val="accent2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85000"/>
              <a:lumOff val="15000"/>
            </a:schemeClr>
          </a:solidFill>
          <a:latin typeface="Tahoma"/>
          <a:ea typeface="+mn-ea"/>
          <a:cs typeface="Tahoma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4"/>
        </a:buClr>
        <a:buSzPct val="75000"/>
        <a:buFont typeface="Wingdings" pitchFamily="2" charset="2"/>
        <a:buChar char="n"/>
        <a:defRPr sz="1600" kern="1200">
          <a:solidFill>
            <a:schemeClr val="tx1">
              <a:lumMod val="85000"/>
              <a:lumOff val="15000"/>
            </a:schemeClr>
          </a:solidFill>
          <a:latin typeface="Tahoma"/>
          <a:ea typeface="+mn-ea"/>
          <a:cs typeface="Tahoma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4"/>
        </a:buClr>
        <a:buSzPct val="75000"/>
        <a:buFont typeface="Wingdings" pitchFamily="2" charset="2"/>
        <a:buChar char="n"/>
        <a:defRPr sz="1600" kern="1200">
          <a:solidFill>
            <a:schemeClr val="tx1">
              <a:lumMod val="85000"/>
              <a:lumOff val="15000"/>
            </a:schemeClr>
          </a:solidFill>
          <a:latin typeface="Tahoma"/>
          <a:ea typeface="+mn-ea"/>
          <a:cs typeface="Tahoma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600" kern="1200">
          <a:solidFill>
            <a:schemeClr val="tx1">
              <a:lumMod val="85000"/>
              <a:lumOff val="15000"/>
            </a:schemeClr>
          </a:solidFill>
          <a:latin typeface="Tahoma"/>
          <a:ea typeface="+mn-ea"/>
          <a:cs typeface="Tahom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25.jpeg"/><Relationship Id="rId6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4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9.png"/><Relationship Id="rId8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34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5.gif"/><Relationship Id="rId8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5.gif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10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4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4.png"/><Relationship Id="rId8" Type="http://schemas.openxmlformats.org/officeDocument/2006/relationships/image" Target="../media/image45.gif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4.png"/><Relationship Id="rId8" Type="http://schemas.openxmlformats.org/officeDocument/2006/relationships/image" Target="../media/image45.gif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wmf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5.png"/><Relationship Id="rId12" Type="http://schemas.openxmlformats.org/officeDocument/2006/relationships/image" Target="../media/image51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Relationship Id="rId7" Type="http://schemas.openxmlformats.org/officeDocument/2006/relationships/image" Target="../media/image45.gif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2.bin"/><Relationship Id="rId7" Type="http://schemas.openxmlformats.org/officeDocument/2006/relationships/oleObject" Target="../embeddings/Microsoft_Equation1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59.emf"/><Relationship Id="rId6" Type="http://schemas.openxmlformats.org/officeDocument/2006/relationships/oleObject" Target="../embeddings/oleObject4.bin"/><Relationship Id="rId7" Type="http://schemas.openxmlformats.org/officeDocument/2006/relationships/oleObject" Target="../embeddings/Microsoft_Equation2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2575" y="4269648"/>
            <a:ext cx="8556625" cy="1313323"/>
          </a:xfrm>
        </p:spPr>
        <p:txBody>
          <a:bodyPr/>
          <a:lstStyle/>
          <a:p>
            <a:r>
              <a:rPr lang="en-US" sz="4000" dirty="0" smtClean="0"/>
              <a:t>Cloud computing security</a:t>
            </a:r>
            <a:endParaRPr lang="en-US" sz="40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569316"/>
            <a:ext cx="7037266" cy="741836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INGI2347: COMPUTER SYSTEM SECURITY (Spring 2014)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Marco Canini</a:t>
            </a:r>
            <a:endParaRPr lang="en-US" dirty="0"/>
          </a:p>
        </p:txBody>
      </p:sp>
      <p:pic>
        <p:nvPicPr>
          <p:cNvPr id="2" name="Picture 1" descr="UCL_mention_RVB_we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800" y="4495800"/>
            <a:ext cx="1111383" cy="1539240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152400" y="6400800"/>
            <a:ext cx="6580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9pPr>
          </a:lstStyle>
          <a:p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Lecture slides adapted from </a:t>
            </a:r>
            <a:r>
              <a:rPr 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Upenn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NETS212 by Andreas </a:t>
            </a:r>
            <a:r>
              <a:rPr 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Haeberlen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Reproduced with permission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000" y="1137254"/>
            <a:ext cx="4073702" cy="274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0329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does a data center look like?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6" y="4515624"/>
            <a:ext cx="8727141" cy="1907961"/>
          </a:xfrm>
        </p:spPr>
        <p:txBody>
          <a:bodyPr/>
          <a:lstStyle/>
          <a:p>
            <a:r>
              <a:rPr lang="en-US" dirty="0" smtClean="0"/>
              <a:t>A warehouse-sized computer</a:t>
            </a:r>
          </a:p>
          <a:p>
            <a:pPr lvl="1"/>
            <a:r>
              <a:rPr lang="en-US" dirty="0" smtClean="0"/>
              <a:t>A single data center can easily contain 10,000 racks with 100 cores in each rack (1,000,000 cores total)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4658589" y="4238625"/>
            <a:ext cx="3002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Google data center in The Dalles, Oregon</a:t>
            </a:r>
            <a:endParaRPr lang="en-US" sz="1200"/>
          </a:p>
        </p:txBody>
      </p:sp>
      <p:pic>
        <p:nvPicPr>
          <p:cNvPr id="8" name="Picture 7" descr="search.60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43100" y="2019300"/>
            <a:ext cx="5715000" cy="2247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1520" y="2162175"/>
            <a:ext cx="1379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Data centers</a:t>
            </a:r>
            <a:br>
              <a:rPr lang="en-US" sz="1600" smtClean="0"/>
            </a:br>
            <a:r>
              <a:rPr lang="en-US" sz="1600" smtClean="0"/>
              <a:t>(size of a </a:t>
            </a:r>
            <a:br>
              <a:rPr lang="en-US" sz="1600" smtClean="0"/>
            </a:br>
            <a:r>
              <a:rPr lang="en-US" sz="1600" smtClean="0"/>
              <a:t>football field)</a:t>
            </a:r>
            <a:endParaRPr 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5161637" y="1343025"/>
            <a:ext cx="85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Cooling</a:t>
            </a:r>
            <a:br>
              <a:rPr lang="en-US" sz="1600" smtClean="0"/>
            </a:br>
            <a:r>
              <a:rPr lang="en-US" sz="1600" smtClean="0"/>
              <a:t>plant</a:t>
            </a:r>
            <a:endParaRPr lang="en-US" sz="1600"/>
          </a:p>
        </p:txBody>
      </p: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1810616" y="2577674"/>
            <a:ext cx="2418484" cy="4131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1781175" y="2724150"/>
            <a:ext cx="1123950" cy="838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5400000">
            <a:off x="4881563" y="2290762"/>
            <a:ext cx="904875" cy="1714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3" name="Picture 12" descr="google-dalles-phot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55976" y="1558226"/>
            <a:ext cx="2630768" cy="1977230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06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 smtClean="0"/>
              <a:t>in a data center?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201706" y="5039499"/>
            <a:ext cx="8727141" cy="1384086"/>
          </a:xfrm>
        </p:spPr>
        <p:txBody>
          <a:bodyPr/>
          <a:lstStyle/>
          <a:p>
            <a:r>
              <a:rPr lang="en-US" dirty="0" smtClean="0"/>
              <a:t>Hundreds or thousands of racks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28" name="Picture 27" descr="_serverroom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3949" y="1557480"/>
            <a:ext cx="4848225" cy="3224070"/>
          </a:xfrm>
          <a:prstGeom prst="rect">
            <a:avLst/>
          </a:prstGeom>
        </p:spPr>
      </p:pic>
      <p:pic>
        <p:nvPicPr>
          <p:cNvPr id="31" name="Picture 30" descr="_serverroom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4477" y="1543049"/>
            <a:ext cx="2070653" cy="323850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439999" y="4762500"/>
            <a:ext cx="1020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Source: 1&amp;1</a:t>
            </a:r>
            <a:endParaRPr lang="en-US" sz="120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065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 smtClean="0"/>
              <a:t>in a data center?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201706" y="4677549"/>
            <a:ext cx="8727141" cy="1746036"/>
          </a:xfrm>
        </p:spPr>
        <p:txBody>
          <a:bodyPr/>
          <a:lstStyle/>
          <a:p>
            <a:r>
              <a:rPr lang="en-US" dirty="0" smtClean="0"/>
              <a:t>Massive networking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33" name="TextBox 32"/>
          <p:cNvSpPr txBox="1"/>
          <p:nvPr/>
        </p:nvSpPr>
        <p:spPr>
          <a:xfrm>
            <a:off x="6897074" y="4400550"/>
            <a:ext cx="1020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Source: 1&amp;1</a:t>
            </a:r>
            <a:endParaRPr lang="en-US" sz="1200"/>
          </a:p>
        </p:txBody>
      </p:sp>
      <p:pic>
        <p:nvPicPr>
          <p:cNvPr id="9" name="Picture 8" descr="_fiberoptic_cabl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226" y="1800224"/>
            <a:ext cx="3438524" cy="2578894"/>
          </a:xfrm>
          <a:prstGeom prst="rect">
            <a:avLst/>
          </a:prstGeom>
        </p:spPr>
      </p:pic>
      <p:pic>
        <p:nvPicPr>
          <p:cNvPr id="12" name="Picture 11" descr="_cisco1200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155" y="1781175"/>
            <a:ext cx="1967119" cy="2624137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590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 smtClean="0"/>
              <a:t>in a data center?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201706" y="4782324"/>
            <a:ext cx="8727141" cy="1641261"/>
          </a:xfrm>
        </p:spPr>
        <p:txBody>
          <a:bodyPr/>
          <a:lstStyle/>
          <a:p>
            <a:r>
              <a:rPr lang="en-US" dirty="0" smtClean="0"/>
              <a:t>Emergency power supplies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33" name="TextBox 32"/>
          <p:cNvSpPr txBox="1"/>
          <p:nvPr/>
        </p:nvSpPr>
        <p:spPr>
          <a:xfrm>
            <a:off x="7906724" y="4505325"/>
            <a:ext cx="1020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Source: 1&amp;1</a:t>
            </a:r>
            <a:endParaRPr lang="en-US" sz="1200"/>
          </a:p>
        </p:txBody>
      </p:sp>
      <p:pic>
        <p:nvPicPr>
          <p:cNvPr id="11" name="Picture 10" descr="_diesel_engine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9649" y="1821656"/>
            <a:ext cx="3609975" cy="2707481"/>
          </a:xfrm>
          <a:prstGeom prst="rect">
            <a:avLst/>
          </a:prstGeom>
        </p:spPr>
      </p:pic>
      <p:pic>
        <p:nvPicPr>
          <p:cNvPr id="13" name="Picture 12" descr="_diesel_tanks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908" y="1819275"/>
            <a:ext cx="2042092" cy="2724150"/>
          </a:xfrm>
          <a:prstGeom prst="rect">
            <a:avLst/>
          </a:prstGeom>
        </p:spPr>
      </p:pic>
      <p:pic>
        <p:nvPicPr>
          <p:cNvPr id="14" name="Picture 13" descr="_battery blocks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5204" y="1828799"/>
            <a:ext cx="2020671" cy="2695575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67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</a:t>
            </a:r>
            <a:r>
              <a:rPr lang="en-US" dirty="0" smtClean="0"/>
              <a:t>in a data center?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201706" y="4601349"/>
            <a:ext cx="8727141" cy="1822236"/>
          </a:xfrm>
        </p:spPr>
        <p:txBody>
          <a:bodyPr/>
          <a:lstStyle/>
          <a:p>
            <a:r>
              <a:rPr lang="en-US" dirty="0" smtClean="0"/>
              <a:t>Massive cooling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33" name="TextBox 32"/>
          <p:cNvSpPr txBox="1"/>
          <p:nvPr/>
        </p:nvSpPr>
        <p:spPr>
          <a:xfrm>
            <a:off x="7439999" y="4324350"/>
            <a:ext cx="1020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Source: 1&amp;1</a:t>
            </a:r>
            <a:endParaRPr lang="en-US" sz="1200"/>
          </a:p>
        </p:txBody>
      </p:sp>
      <p:grpSp>
        <p:nvGrpSpPr>
          <p:cNvPr id="11" name="Group 10"/>
          <p:cNvGrpSpPr/>
          <p:nvPr/>
        </p:nvGrpSpPr>
        <p:grpSpPr>
          <a:xfrm>
            <a:off x="1495426" y="1743075"/>
            <a:ext cx="7010618" cy="2543175"/>
            <a:chOff x="276225" y="1752600"/>
            <a:chExt cx="8074025" cy="2928937"/>
          </a:xfrm>
        </p:grpSpPr>
        <p:pic>
          <p:nvPicPr>
            <p:cNvPr id="9" name="Picture 8" descr="_cooling_system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225" y="1759743"/>
              <a:ext cx="3895725" cy="2921794"/>
            </a:xfrm>
            <a:prstGeom prst="rect">
              <a:avLst/>
            </a:prstGeom>
          </p:spPr>
        </p:pic>
        <p:pic>
          <p:nvPicPr>
            <p:cNvPr id="10" name="Picture 9" descr="_cooling_towers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4050" y="1752600"/>
              <a:ext cx="3886200" cy="2914650"/>
            </a:xfrm>
            <a:prstGeom prst="rect">
              <a:avLst/>
            </a:prstGeom>
          </p:spPr>
        </p:pic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10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Energy matters!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6" y="4141946"/>
            <a:ext cx="8727141" cy="2281639"/>
          </a:xfrm>
        </p:spPr>
        <p:txBody>
          <a:bodyPr>
            <a:normAutofit/>
          </a:bodyPr>
          <a:lstStyle/>
          <a:p>
            <a:r>
              <a:rPr lang="en-US" dirty="0" smtClean="0"/>
              <a:t>Data centers consume a lot of energy</a:t>
            </a:r>
          </a:p>
          <a:p>
            <a:pPr lvl="1"/>
            <a:r>
              <a:rPr lang="en-US" dirty="0" smtClean="0"/>
              <a:t>Makes sense to build them near sources of cheap electricity</a:t>
            </a:r>
          </a:p>
          <a:p>
            <a:pPr lvl="1"/>
            <a:r>
              <a:rPr lang="en-US" dirty="0" smtClean="0"/>
              <a:t>Example: Price per KWh is 3.6ct in Idaho (near hydroelectric power), 10ct in California (long distance transmission), 18ct in Hawaii (must ship fuel)</a:t>
            </a:r>
          </a:p>
          <a:p>
            <a:pPr lvl="1"/>
            <a:r>
              <a:rPr lang="en-US" dirty="0" smtClean="0"/>
              <a:t>Most of this is converted into heat </a:t>
            </a:r>
            <a:r>
              <a:rPr lang="en-US" dirty="0" smtClean="0">
                <a:sym typeface="Symbol"/>
              </a:rPr>
              <a:t> Cooling is a big issue!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15</a:t>
            </a:fld>
            <a:endParaRPr lang="en-GB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238374" y="1606550"/>
          <a:ext cx="5038725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408"/>
                <a:gridCol w="953343"/>
                <a:gridCol w="1590675"/>
                <a:gridCol w="1257299"/>
              </a:tblGrid>
              <a:tr h="333829">
                <a:tc>
                  <a:txBody>
                    <a:bodyPr/>
                    <a:lstStyle/>
                    <a:p>
                      <a:r>
                        <a:rPr lang="en-US" sz="1600" smtClean="0"/>
                        <a:t>Company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Servers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Electricity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Cost</a:t>
                      </a:r>
                      <a:endParaRPr lang="en-US" sz="1600"/>
                    </a:p>
                  </a:txBody>
                  <a:tcPr/>
                </a:tc>
              </a:tr>
              <a:tr h="333829">
                <a:tc>
                  <a:txBody>
                    <a:bodyPr/>
                    <a:lstStyle/>
                    <a:p>
                      <a:r>
                        <a:rPr lang="en-US" sz="1600" smtClean="0"/>
                        <a:t>eBay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16K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~0.6*10</a:t>
                      </a:r>
                      <a:r>
                        <a:rPr lang="en-US" sz="1600" baseline="30000" smtClean="0"/>
                        <a:t>5</a:t>
                      </a:r>
                      <a:r>
                        <a:rPr lang="en-US" sz="1600" smtClean="0"/>
                        <a:t> MWh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~$3.7M/yr</a:t>
                      </a:r>
                      <a:endParaRPr lang="en-US" sz="1600"/>
                    </a:p>
                  </a:txBody>
                  <a:tcPr/>
                </a:tc>
              </a:tr>
              <a:tr h="333829">
                <a:tc>
                  <a:txBody>
                    <a:bodyPr/>
                    <a:lstStyle/>
                    <a:p>
                      <a:r>
                        <a:rPr lang="en-US" sz="1600" smtClean="0"/>
                        <a:t>Akamai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40K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~1.7*10</a:t>
                      </a:r>
                      <a:r>
                        <a:rPr lang="en-US" sz="1600" baseline="30000" smtClean="0"/>
                        <a:t>5</a:t>
                      </a:r>
                      <a:r>
                        <a:rPr lang="en-US" sz="1600" smtClean="0"/>
                        <a:t> MWh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~$10M/yr</a:t>
                      </a:r>
                      <a:endParaRPr lang="en-US" sz="1600"/>
                    </a:p>
                  </a:txBody>
                  <a:tcPr/>
                </a:tc>
              </a:tr>
              <a:tr h="333829">
                <a:tc>
                  <a:txBody>
                    <a:bodyPr/>
                    <a:lstStyle/>
                    <a:p>
                      <a:r>
                        <a:rPr lang="en-US" sz="1600" smtClean="0"/>
                        <a:t>Rackspace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50K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~2*10</a:t>
                      </a:r>
                      <a:r>
                        <a:rPr lang="en-US" sz="1600" baseline="30000" smtClean="0"/>
                        <a:t>5</a:t>
                      </a:r>
                      <a:r>
                        <a:rPr lang="en-US" sz="1600" smtClean="0"/>
                        <a:t> MWh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~$12M/yr</a:t>
                      </a:r>
                      <a:endParaRPr lang="en-US" sz="1600"/>
                    </a:p>
                  </a:txBody>
                  <a:tcPr/>
                </a:tc>
              </a:tr>
              <a:tr h="333829">
                <a:tc>
                  <a:txBody>
                    <a:bodyPr/>
                    <a:lstStyle/>
                    <a:p>
                      <a:r>
                        <a:rPr lang="en-US" sz="1600" smtClean="0"/>
                        <a:t>Microsoft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&gt;200K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&gt;6*10</a:t>
                      </a:r>
                      <a:r>
                        <a:rPr lang="en-US" sz="1600" baseline="30000" smtClean="0"/>
                        <a:t>5</a:t>
                      </a:r>
                      <a:r>
                        <a:rPr lang="en-US" sz="1600" smtClean="0"/>
                        <a:t> MWh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&gt;$36M/yr</a:t>
                      </a:r>
                      <a:endParaRPr lang="en-US" sz="1600"/>
                    </a:p>
                  </a:txBody>
                  <a:tcPr/>
                </a:tc>
              </a:tr>
              <a:tr h="333829">
                <a:tc>
                  <a:txBody>
                    <a:bodyPr/>
                    <a:lstStyle/>
                    <a:p>
                      <a:r>
                        <a:rPr lang="en-US" sz="1600" smtClean="0"/>
                        <a:t>Google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&gt;500K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&gt;6.3*10</a:t>
                      </a:r>
                      <a:r>
                        <a:rPr lang="en-US" sz="1600" baseline="30000" smtClean="0"/>
                        <a:t>5</a:t>
                      </a:r>
                      <a:r>
                        <a:rPr lang="en-US" sz="1600" smtClean="0"/>
                        <a:t> MWh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&gt;$38M/yr</a:t>
                      </a:r>
                      <a:endParaRPr lang="en-US" sz="1600"/>
                    </a:p>
                  </a:txBody>
                  <a:tcPr/>
                </a:tc>
              </a:tr>
              <a:tr h="333829">
                <a:tc>
                  <a:txBody>
                    <a:bodyPr/>
                    <a:lstStyle/>
                    <a:p>
                      <a:r>
                        <a:rPr lang="en-US" sz="1600" smtClean="0"/>
                        <a:t>USA (2006)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6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888400" y="3895725"/>
            <a:ext cx="2390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Source: Qureshi et al., SIGCOMM 2009</a:t>
            </a:r>
            <a:endParaRPr lang="en-US" sz="1000"/>
          </a:p>
        </p:txBody>
      </p:sp>
      <p:sp>
        <p:nvSpPr>
          <p:cNvPr id="10" name="TextBox 9"/>
          <p:cNvSpPr txBox="1"/>
          <p:nvPr/>
        </p:nvSpPr>
        <p:spPr>
          <a:xfrm>
            <a:off x="3710406" y="3612777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10.9M</a:t>
            </a:r>
            <a:endParaRPr lang="en-US" sz="1600"/>
          </a:p>
        </p:txBody>
      </p:sp>
      <p:sp>
        <p:nvSpPr>
          <p:cNvPr id="11" name="TextBox 10"/>
          <p:cNvSpPr txBox="1"/>
          <p:nvPr/>
        </p:nvSpPr>
        <p:spPr>
          <a:xfrm>
            <a:off x="4567495" y="3621741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smtClean="0"/>
              <a:t>610*10</a:t>
            </a:r>
            <a:r>
              <a:rPr lang="en-US" sz="1600" baseline="30000" smtClean="0"/>
              <a:t>5</a:t>
            </a:r>
            <a:r>
              <a:rPr lang="en-US" sz="1600" smtClean="0"/>
              <a:t> MWh</a:t>
            </a:r>
            <a:endParaRPr lang="en-US" sz="1600"/>
          </a:p>
        </p:txBody>
      </p:sp>
      <p:sp>
        <p:nvSpPr>
          <p:cNvPr id="12" name="TextBox 11"/>
          <p:cNvSpPr txBox="1"/>
          <p:nvPr/>
        </p:nvSpPr>
        <p:spPr>
          <a:xfrm>
            <a:off x="6328834" y="3612776"/>
            <a:ext cx="956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smtClean="0"/>
              <a:t>$4.5B/yr</a:t>
            </a:r>
            <a:endParaRPr lang="en-US" sz="16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42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Scaling up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6" y="3832027"/>
            <a:ext cx="8727141" cy="2591558"/>
          </a:xfrm>
        </p:spPr>
        <p:txBody>
          <a:bodyPr/>
          <a:lstStyle/>
          <a:p>
            <a:r>
              <a:rPr lang="en-US" dirty="0" smtClean="0"/>
              <a:t>What if even a data center is not big enough?</a:t>
            </a:r>
          </a:p>
          <a:p>
            <a:pPr lvl="1"/>
            <a:r>
              <a:rPr lang="en-US" dirty="0" smtClean="0"/>
              <a:t>Build additional data centers</a:t>
            </a:r>
          </a:p>
          <a:p>
            <a:pPr lvl="1"/>
            <a:r>
              <a:rPr lang="en-US" dirty="0" smtClean="0"/>
              <a:t>Where? How many?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6" name="Picture 5" descr="s1_cu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025" y="2783204"/>
            <a:ext cx="529644" cy="626745"/>
          </a:xfrm>
          <a:prstGeom prst="rect">
            <a:avLst/>
          </a:prstGeom>
        </p:spPr>
      </p:pic>
      <p:pic>
        <p:nvPicPr>
          <p:cNvPr id="7" name="Picture 6" descr="s2_cut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62075" y="2505074"/>
            <a:ext cx="839678" cy="918893"/>
          </a:xfrm>
          <a:prstGeom prst="rect">
            <a:avLst/>
          </a:prstGeom>
        </p:spPr>
      </p:pic>
      <p:pic>
        <p:nvPicPr>
          <p:cNvPr id="8" name="Picture 7" descr="cluster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495181" y="2171699"/>
            <a:ext cx="898393" cy="12497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1475" y="3543300"/>
            <a:ext cx="885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PC</a:t>
            </a:r>
            <a:endParaRPr 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1190626" y="3524250"/>
            <a:ext cx="11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Server</a:t>
            </a:r>
            <a:endParaRPr 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2409824" y="3533775"/>
            <a:ext cx="1019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Cluster</a:t>
            </a:r>
            <a:endParaRPr lang="en-US" sz="1400"/>
          </a:p>
        </p:txBody>
      </p:sp>
      <p:sp>
        <p:nvSpPr>
          <p:cNvPr id="16" name="TextBox 15"/>
          <p:cNvSpPr txBox="1"/>
          <p:nvPr/>
        </p:nvSpPr>
        <p:spPr>
          <a:xfrm>
            <a:off x="4038599" y="3533775"/>
            <a:ext cx="1190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Data center</a:t>
            </a:r>
            <a:endParaRPr lang="en-US" sz="1400"/>
          </a:p>
        </p:txBody>
      </p:sp>
      <p:sp>
        <p:nvSpPr>
          <p:cNvPr id="17" name="TextBox 16"/>
          <p:cNvSpPr txBox="1"/>
          <p:nvPr/>
        </p:nvSpPr>
        <p:spPr>
          <a:xfrm>
            <a:off x="6210298" y="3524250"/>
            <a:ext cx="2381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Network of data centers</a:t>
            </a:r>
            <a:endParaRPr lang="en-US" sz="1400"/>
          </a:p>
        </p:txBody>
      </p:sp>
      <p:pic>
        <p:nvPicPr>
          <p:cNvPr id="18" name="Picture 17" descr="googl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9050" y="1746104"/>
            <a:ext cx="1738312" cy="1701946"/>
          </a:xfrm>
          <a:prstGeom prst="rect">
            <a:avLst/>
          </a:prstGeom>
        </p:spPr>
      </p:pic>
      <p:pic>
        <p:nvPicPr>
          <p:cNvPr id="19" name="Picture 18" descr="google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6975" y="1203179"/>
            <a:ext cx="704850" cy="690104"/>
          </a:xfrm>
          <a:prstGeom prst="rect">
            <a:avLst/>
          </a:prstGeom>
        </p:spPr>
      </p:pic>
      <p:pic>
        <p:nvPicPr>
          <p:cNvPr id="20" name="Picture 19" descr="google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8500" y="1203179"/>
            <a:ext cx="704850" cy="690104"/>
          </a:xfrm>
          <a:prstGeom prst="rect">
            <a:avLst/>
          </a:prstGeom>
        </p:spPr>
      </p:pic>
      <p:pic>
        <p:nvPicPr>
          <p:cNvPr id="21" name="Picture 20" descr="google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0025" y="1203179"/>
            <a:ext cx="704850" cy="690104"/>
          </a:xfrm>
          <a:prstGeom prst="rect">
            <a:avLst/>
          </a:prstGeom>
        </p:spPr>
      </p:pic>
      <p:pic>
        <p:nvPicPr>
          <p:cNvPr id="22" name="Picture 21" descr="google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7450" y="1974704"/>
            <a:ext cx="704850" cy="690104"/>
          </a:xfrm>
          <a:prstGeom prst="rect">
            <a:avLst/>
          </a:prstGeom>
        </p:spPr>
      </p:pic>
      <p:pic>
        <p:nvPicPr>
          <p:cNvPr id="23" name="Picture 22" descr="google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8975" y="1974704"/>
            <a:ext cx="704850" cy="690104"/>
          </a:xfrm>
          <a:prstGeom prst="rect">
            <a:avLst/>
          </a:prstGeom>
        </p:spPr>
      </p:pic>
      <p:pic>
        <p:nvPicPr>
          <p:cNvPr id="24" name="Picture 23" descr="google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00" y="1974704"/>
            <a:ext cx="704850" cy="690104"/>
          </a:xfrm>
          <a:prstGeom prst="rect">
            <a:avLst/>
          </a:prstGeom>
        </p:spPr>
      </p:pic>
      <p:pic>
        <p:nvPicPr>
          <p:cNvPr id="25" name="Picture 24" descr="google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7450" y="2746229"/>
            <a:ext cx="704850" cy="690104"/>
          </a:xfrm>
          <a:prstGeom prst="rect">
            <a:avLst/>
          </a:prstGeom>
        </p:spPr>
      </p:pic>
      <p:pic>
        <p:nvPicPr>
          <p:cNvPr id="26" name="Picture 25" descr="google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8975" y="2746229"/>
            <a:ext cx="704850" cy="690104"/>
          </a:xfrm>
          <a:prstGeom prst="rect">
            <a:avLst/>
          </a:prstGeom>
        </p:spPr>
      </p:pic>
      <p:pic>
        <p:nvPicPr>
          <p:cNvPr id="27" name="Picture 26" descr="google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00" y="2746229"/>
            <a:ext cx="704850" cy="690104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55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distribution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6" y="3486150"/>
            <a:ext cx="8727141" cy="2937435"/>
          </a:xfrm>
        </p:spPr>
        <p:txBody>
          <a:bodyPr>
            <a:normAutofit/>
          </a:bodyPr>
          <a:lstStyle/>
          <a:p>
            <a:r>
              <a:rPr lang="en-US" dirty="0" smtClean="0"/>
              <a:t>Data centers are often globally distributed</a:t>
            </a:r>
          </a:p>
          <a:p>
            <a:pPr lvl="1"/>
            <a:r>
              <a:rPr lang="en-US" dirty="0" smtClean="0"/>
              <a:t>Example above: Google data center locations (inferred)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Need to be close to users (physics!)</a:t>
            </a:r>
          </a:p>
          <a:p>
            <a:pPr lvl="1"/>
            <a:r>
              <a:rPr lang="en-US" dirty="0" smtClean="0"/>
              <a:t>Cheaper resources</a:t>
            </a:r>
          </a:p>
          <a:p>
            <a:pPr lvl="1"/>
            <a:r>
              <a:rPr lang="en-US" dirty="0" smtClean="0"/>
              <a:t>Protection against failures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6" name="Content Placeholder 5" descr="gdc-global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857520" y="1657349"/>
            <a:ext cx="3937821" cy="1828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gdc-us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3976" y="1657350"/>
            <a:ext cx="3421626" cy="1828800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76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Trend: Modular data center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6" y="4029074"/>
            <a:ext cx="8727141" cy="2394511"/>
          </a:xfrm>
        </p:spPr>
        <p:txBody>
          <a:bodyPr/>
          <a:lstStyle/>
          <a:p>
            <a:r>
              <a:rPr lang="en-US" dirty="0" smtClean="0"/>
              <a:t>Need more capacity? Just </a:t>
            </a:r>
            <a:br>
              <a:rPr lang="en-US" dirty="0" smtClean="0"/>
            </a:br>
            <a:r>
              <a:rPr lang="en-US" dirty="0" smtClean="0"/>
              <a:t>deploy another container!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6" name="Picture 5" descr="mdc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66849" y="1587500"/>
            <a:ext cx="2962275" cy="1974850"/>
          </a:xfrm>
          <a:prstGeom prst="rect">
            <a:avLst/>
          </a:prstGeom>
        </p:spPr>
      </p:pic>
      <p:pic>
        <p:nvPicPr>
          <p:cNvPr id="7" name="Picture 6" descr="mdc-0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261" y="1590675"/>
            <a:ext cx="2986089" cy="1990726"/>
          </a:xfrm>
          <a:prstGeom prst="rect">
            <a:avLst/>
          </a:prstGeom>
        </p:spPr>
      </p:pic>
      <p:pic>
        <p:nvPicPr>
          <p:cNvPr id="8" name="Picture 7" descr="image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6433" y="4029074"/>
            <a:ext cx="2036017" cy="2007097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21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cloud computing?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E0207-E1AB-1142-9812-BC4486D349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055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5"/>
                </a:solidFill>
              </a:rPr>
              <a:t>Cloud computing</a:t>
            </a:r>
            <a:endParaRPr lang="en-US" dirty="0" smtClean="0">
              <a:solidFill>
                <a:schemeClr val="accent5"/>
              </a:solidFill>
            </a:endParaRPr>
          </a:p>
          <a:p>
            <a:pPr lvl="1"/>
            <a:r>
              <a:rPr lang="en-US" dirty="0" smtClean="0"/>
              <a:t>The need for scaling from PCs to data centers</a:t>
            </a:r>
            <a:endParaRPr lang="en-US" dirty="0"/>
          </a:p>
          <a:p>
            <a:pPr lvl="1"/>
            <a:r>
              <a:rPr lang="en-US" dirty="0" smtClean="0"/>
              <a:t>What is cloud computing?</a:t>
            </a:r>
            <a:endParaRPr lang="en-US" dirty="0"/>
          </a:p>
          <a:p>
            <a:pPr lvl="1"/>
            <a:r>
              <a:rPr lang="en-US" dirty="0"/>
              <a:t>Virtualization: How clouds work </a:t>
            </a:r>
            <a:r>
              <a:rPr lang="en-US" dirty="0" smtClean="0"/>
              <a:t>“under </a:t>
            </a:r>
            <a:r>
              <a:rPr lang="en-US" dirty="0"/>
              <a:t>the </a:t>
            </a:r>
            <a:r>
              <a:rPr lang="en-US" dirty="0" smtClean="0"/>
              <a:t>hood”</a:t>
            </a:r>
            <a:endParaRPr lang="en-US" dirty="0"/>
          </a:p>
          <a:p>
            <a:pPr lvl="1"/>
            <a:r>
              <a:rPr lang="en-US" dirty="0" smtClean="0"/>
              <a:t>Security challenges of cloud computing</a:t>
            </a:r>
            <a:endParaRPr lang="en-US" dirty="0"/>
          </a:p>
          <a:p>
            <a:r>
              <a:rPr lang="en-US" dirty="0" smtClean="0"/>
              <a:t>Software-defined networking (SDN)</a:t>
            </a:r>
          </a:p>
          <a:p>
            <a:pPr lvl="1"/>
            <a:r>
              <a:rPr lang="en-US" dirty="0" smtClean="0"/>
              <a:t>The need for SDN</a:t>
            </a:r>
          </a:p>
          <a:p>
            <a:pPr lvl="1"/>
            <a:r>
              <a:rPr lang="en-US" dirty="0" smtClean="0"/>
              <a:t>OpenFlow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Lecture </a:t>
            </a:r>
            <a:r>
              <a:rPr lang="en-US" dirty="0" smtClean="0"/>
              <a:t>12</a:t>
            </a:r>
            <a:endParaRPr lang="en-US" dirty="0"/>
          </a:p>
        </p:txBody>
      </p:sp>
      <p:grpSp>
        <p:nvGrpSpPr>
          <p:cNvPr id="9" name="Group 6"/>
          <p:cNvGrpSpPr/>
          <p:nvPr/>
        </p:nvGrpSpPr>
        <p:grpSpPr>
          <a:xfrm>
            <a:off x="5629275" y="1981200"/>
            <a:ext cx="695325" cy="419100"/>
            <a:chOff x="6143624" y="2514600"/>
            <a:chExt cx="695325" cy="419100"/>
          </a:xfrm>
        </p:grpSpPr>
        <p:sp>
          <p:nvSpPr>
            <p:cNvPr id="10" name="Right Arrow 9"/>
            <p:cNvSpPr/>
            <p:nvPr/>
          </p:nvSpPr>
          <p:spPr bwMode="auto">
            <a:xfrm rot="10800000">
              <a:off x="6143624" y="2514600"/>
              <a:ext cx="695325" cy="419100"/>
            </a:xfrm>
            <a:prstGeom prst="rightArrow">
              <a:avLst/>
            </a:prstGeom>
            <a:solidFill>
              <a:schemeClr val="accent5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315838" y="2611083"/>
              <a:ext cx="49155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Tahoma"/>
                  <a:cs typeface="Tahoma"/>
                </a:rPr>
                <a:t>NEXT</a:t>
              </a:r>
              <a:endParaRPr lang="en-US" sz="1000" dirty="0">
                <a:latin typeface="Tahoma"/>
                <a:cs typeface="Tahoma"/>
              </a:endParaRPr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99356-BDAD-D446-A147-EB1C34A4A2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859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/>
              <a:t>c</a:t>
            </a:r>
            <a:r>
              <a:rPr lang="en-US" dirty="0" smtClean="0"/>
              <a:t>loud computing?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According to NIST: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Essential </a:t>
            </a:r>
            <a:r>
              <a:rPr lang="en-US" dirty="0" smtClean="0"/>
              <a:t>characteristics:</a:t>
            </a:r>
          </a:p>
          <a:p>
            <a:pPr lvl="1"/>
            <a:r>
              <a:rPr lang="en-US" dirty="0" smtClean="0"/>
              <a:t>On-demand self service</a:t>
            </a:r>
          </a:p>
          <a:p>
            <a:pPr lvl="1"/>
            <a:r>
              <a:rPr lang="en-US" dirty="0" smtClean="0"/>
              <a:t>Broad network access</a:t>
            </a:r>
          </a:p>
          <a:p>
            <a:pPr lvl="1"/>
            <a:r>
              <a:rPr lang="en-US" dirty="0" smtClean="0"/>
              <a:t>Resource pooling</a:t>
            </a:r>
          </a:p>
          <a:p>
            <a:pPr lvl="1"/>
            <a:r>
              <a:rPr lang="en-US" dirty="0" smtClean="0"/>
              <a:t>Rapid elasticity</a:t>
            </a:r>
          </a:p>
          <a:p>
            <a:pPr lvl="1"/>
            <a:r>
              <a:rPr lang="en-US" dirty="0" smtClean="0"/>
              <a:t>Measured service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771650" y="2105025"/>
            <a:ext cx="73723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Tahoma"/>
                <a:cs typeface="Tahoma"/>
              </a:rPr>
              <a:t>Cloud computing is a model for enabling convenient, </a:t>
            </a:r>
            <a:br>
              <a:rPr lang="en-US" sz="2000" dirty="0" smtClean="0">
                <a:latin typeface="Tahoma"/>
                <a:cs typeface="Tahoma"/>
              </a:rPr>
            </a:br>
            <a:r>
              <a:rPr lang="en-US" sz="2000" dirty="0" smtClean="0">
                <a:latin typeface="Tahoma"/>
                <a:cs typeface="Tahoma"/>
              </a:rPr>
              <a:t>on-demand network access to a shared pool of configurable </a:t>
            </a:r>
            <a:br>
              <a:rPr lang="en-US" sz="2000" dirty="0" smtClean="0">
                <a:latin typeface="Tahoma"/>
                <a:cs typeface="Tahoma"/>
              </a:rPr>
            </a:br>
            <a:r>
              <a:rPr lang="en-US" sz="2000" dirty="0" smtClean="0">
                <a:latin typeface="Tahoma"/>
                <a:cs typeface="Tahoma"/>
              </a:rPr>
              <a:t>computing resources (e.g., networks, servers, storage, </a:t>
            </a:r>
            <a:br>
              <a:rPr lang="en-US" sz="2000" dirty="0" smtClean="0">
                <a:latin typeface="Tahoma"/>
                <a:cs typeface="Tahoma"/>
              </a:rPr>
            </a:br>
            <a:r>
              <a:rPr lang="en-US" sz="2000" dirty="0" smtClean="0">
                <a:latin typeface="Tahoma"/>
                <a:cs typeface="Tahoma"/>
              </a:rPr>
              <a:t>applications, and services) that can be rapidly provisioned </a:t>
            </a:r>
            <a:br>
              <a:rPr lang="en-US" sz="2000" dirty="0" smtClean="0">
                <a:latin typeface="Tahoma"/>
                <a:cs typeface="Tahoma"/>
              </a:rPr>
            </a:br>
            <a:r>
              <a:rPr lang="en-US" sz="2000" dirty="0" smtClean="0">
                <a:latin typeface="Tahoma"/>
                <a:cs typeface="Tahoma"/>
              </a:rPr>
              <a:t>and released with minimal management effort or </a:t>
            </a:r>
            <a:br>
              <a:rPr lang="en-US" sz="2000" dirty="0" smtClean="0">
                <a:latin typeface="Tahoma"/>
                <a:cs typeface="Tahoma"/>
              </a:rPr>
            </a:br>
            <a:r>
              <a:rPr lang="en-US" sz="2000" dirty="0" smtClean="0">
                <a:latin typeface="Tahoma"/>
                <a:cs typeface="Tahoma"/>
              </a:rPr>
              <a:t>service provider interaction. </a:t>
            </a:r>
            <a:endParaRPr lang="en-US" sz="2000" dirty="0">
              <a:latin typeface="Tahoma"/>
              <a:cs typeface="Tahoma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63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is this a good thing?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6" y="1600200"/>
            <a:ext cx="8942294" cy="4823385"/>
          </a:xfrm>
        </p:spPr>
        <p:txBody>
          <a:bodyPr>
            <a:normAutofit/>
          </a:bodyPr>
          <a:lstStyle/>
          <a:p>
            <a:r>
              <a:rPr lang="en-US" dirty="0" smtClean="0"/>
              <a:t>Economies of scale</a:t>
            </a:r>
          </a:p>
          <a:p>
            <a:pPr lvl="1"/>
            <a:r>
              <a:rPr lang="en-US" dirty="0" smtClean="0"/>
              <a:t>Cheaper to run one big </a:t>
            </a:r>
            <a:r>
              <a:rPr lang="en-US" dirty="0" smtClean="0"/>
              <a:t>data center than many small ones</a:t>
            </a:r>
            <a:endParaRPr lang="en-US" dirty="0" smtClean="0"/>
          </a:p>
          <a:p>
            <a:r>
              <a:rPr lang="en-US" dirty="0" smtClean="0"/>
              <a:t>Statistical multiplexing</a:t>
            </a:r>
          </a:p>
          <a:p>
            <a:pPr lvl="1"/>
            <a:r>
              <a:rPr lang="en-US" dirty="0" smtClean="0"/>
              <a:t>High utilization!</a:t>
            </a:r>
          </a:p>
          <a:p>
            <a:r>
              <a:rPr lang="en-US" dirty="0" smtClean="0"/>
              <a:t>No up-front commitment</a:t>
            </a:r>
          </a:p>
          <a:p>
            <a:pPr lvl="1"/>
            <a:r>
              <a:rPr lang="en-US" dirty="0" smtClean="0"/>
              <a:t>No investment in </a:t>
            </a:r>
            <a:r>
              <a:rPr lang="en-US" dirty="0" smtClean="0"/>
              <a:t>data center; pay</a:t>
            </a:r>
            <a:r>
              <a:rPr lang="en-US" dirty="0" smtClean="0"/>
              <a:t>-as-you-go model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Thousands of </a:t>
            </a:r>
            <a:r>
              <a:rPr lang="en-US" dirty="0" smtClean="0"/>
              <a:t>computers available </a:t>
            </a:r>
            <a:r>
              <a:rPr lang="en-US" dirty="0" smtClean="0"/>
              <a:t>on demand; </a:t>
            </a:r>
            <a:r>
              <a:rPr lang="en-US" dirty="0" smtClean="0"/>
              <a:t>add more </a:t>
            </a:r>
            <a:r>
              <a:rPr lang="en-US" dirty="0" smtClean="0"/>
              <a:t>within seconds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21</a:t>
            </a:fld>
            <a:endParaRPr lang="en-GB"/>
          </a:p>
        </p:txBody>
      </p:sp>
      <p:grpSp>
        <p:nvGrpSpPr>
          <p:cNvPr id="10" name="Group 39"/>
          <p:cNvGrpSpPr>
            <a:grpSpLocks/>
          </p:cNvGrpSpPr>
          <p:nvPr/>
        </p:nvGrpSpPr>
        <p:grpSpPr bwMode="auto">
          <a:xfrm>
            <a:off x="6689728" y="619125"/>
            <a:ext cx="902454" cy="604836"/>
            <a:chOff x="6737140" y="2633668"/>
            <a:chExt cx="1940138" cy="1300162"/>
          </a:xfrm>
        </p:grpSpPr>
        <p:sp>
          <p:nvSpPr>
            <p:cNvPr id="11" name="Cloud"/>
            <p:cNvSpPr>
              <a:spLocks noChangeAspect="1" noEditPoints="1" noChangeArrowheads="1"/>
            </p:cNvSpPr>
            <p:nvPr/>
          </p:nvSpPr>
          <p:spPr bwMode="auto">
            <a:xfrm rot="268469">
              <a:off x="6737140" y="2633668"/>
              <a:ext cx="1940138" cy="130016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noFill/>
              <a:miter lim="800000"/>
              <a:headEnd/>
              <a:tailEnd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2" name="Picture 51" descr="MCj04316160000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7003" y="288290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1" descr="MCj04316160000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6478" y="2892429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1" descr="MCj04316160000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5952" y="290195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6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kinds of clouds exist today?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Three </a:t>
            </a:r>
            <a:r>
              <a:rPr lang="en-US" dirty="0" smtClean="0"/>
              <a:t>types commonly distinguished:</a:t>
            </a:r>
          </a:p>
          <a:p>
            <a:r>
              <a:rPr lang="en-US" dirty="0" smtClean="0"/>
              <a:t>Software as a service (</a:t>
            </a:r>
            <a:r>
              <a:rPr lang="en-US" dirty="0" err="1" smtClean="0"/>
              <a:t>SaaS</a:t>
            </a:r>
            <a:r>
              <a:rPr lang="en-US" dirty="0" smtClean="0"/>
              <a:t>)</a:t>
            </a:r>
          </a:p>
          <a:p>
            <a:r>
              <a:rPr lang="en-US" dirty="0" smtClean="0"/>
              <a:t>Platform </a:t>
            </a:r>
            <a:r>
              <a:rPr lang="en-US" dirty="0" smtClean="0"/>
              <a:t>as a service (</a:t>
            </a:r>
            <a:r>
              <a:rPr lang="en-US" dirty="0" err="1" smtClean="0"/>
              <a:t>PaaS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Infrastructure </a:t>
            </a:r>
            <a:r>
              <a:rPr lang="en-US" dirty="0" smtClean="0"/>
              <a:t>as a service (</a:t>
            </a:r>
            <a:r>
              <a:rPr lang="en-US" dirty="0" err="1" smtClean="0"/>
              <a:t>IaaS</a:t>
            </a:r>
            <a:r>
              <a:rPr lang="en-US" dirty="0" smtClean="0"/>
              <a:t>)</a:t>
            </a:r>
          </a:p>
          <a:p>
            <a:r>
              <a:rPr lang="en-US" dirty="0" smtClean="0"/>
              <a:t>Other </a:t>
            </a:r>
            <a:r>
              <a:rPr lang="en-US" dirty="0" err="1" smtClean="0"/>
              <a:t>xaaS</a:t>
            </a:r>
            <a:r>
              <a:rPr lang="en-US" dirty="0" smtClean="0"/>
              <a:t> types </a:t>
            </a:r>
            <a:r>
              <a:rPr lang="en-US" dirty="0" smtClean="0"/>
              <a:t>exist, </a:t>
            </a:r>
            <a:r>
              <a:rPr lang="en-US" dirty="0" smtClean="0"/>
              <a:t>but </a:t>
            </a:r>
            <a:r>
              <a:rPr lang="en-US" dirty="0" smtClean="0"/>
              <a:t>are less </a:t>
            </a:r>
            <a:r>
              <a:rPr lang="en-US" dirty="0" smtClean="0"/>
              <a:t>common</a:t>
            </a:r>
          </a:p>
          <a:p>
            <a:pPr lvl="1"/>
            <a:r>
              <a:rPr lang="en-US" dirty="0" smtClean="0"/>
              <a:t>Desktop, Backend, Communication, Network, Monitoring, ...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77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as a Service (SaaS)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6" y="4380845"/>
            <a:ext cx="8727141" cy="2042740"/>
          </a:xfrm>
        </p:spPr>
        <p:txBody>
          <a:bodyPr/>
          <a:lstStyle/>
          <a:p>
            <a:r>
              <a:rPr lang="en-US" dirty="0" smtClean="0"/>
              <a:t>Cloud provides an entire application</a:t>
            </a:r>
          </a:p>
          <a:p>
            <a:pPr lvl="1"/>
            <a:r>
              <a:rPr lang="en-US" dirty="0" smtClean="0"/>
              <a:t>Word processor, spreadsheet, CRM software, calendar...</a:t>
            </a:r>
          </a:p>
          <a:p>
            <a:pPr lvl="1"/>
            <a:r>
              <a:rPr lang="en-US" dirty="0" smtClean="0"/>
              <a:t>Customer pays cloud provider</a:t>
            </a:r>
          </a:p>
          <a:p>
            <a:pPr lvl="1"/>
            <a:r>
              <a:rPr lang="en-US" dirty="0" smtClean="0"/>
              <a:t>Example: Google Apps, </a:t>
            </a:r>
            <a:r>
              <a:rPr lang="en-US" dirty="0" err="1" smtClean="0"/>
              <a:t>Salesforce.com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23</a:t>
            </a:fld>
            <a:endParaRPr lang="en-GB"/>
          </a:p>
        </p:txBody>
      </p:sp>
      <p:pic>
        <p:nvPicPr>
          <p:cNvPr id="7" name="Picture 3" descr="MCj0432623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9675" y="3358051"/>
            <a:ext cx="534987" cy="534987"/>
          </a:xfrm>
          <a:prstGeom prst="rect">
            <a:avLst/>
          </a:prstGeom>
          <a:noFill/>
        </p:spPr>
      </p:pic>
      <p:pic>
        <p:nvPicPr>
          <p:cNvPr id="8" name="Picture 19" descr="greenguy"/>
          <p:cNvPicPr>
            <a:picLocks noChangeAspect="1" noChangeArrowheads="1"/>
          </p:cNvPicPr>
          <p:nvPr/>
        </p:nvPicPr>
        <p:blipFill>
          <a:blip r:embed="rId3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2633663" y="1708150"/>
            <a:ext cx="541337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39"/>
          <p:cNvGrpSpPr>
            <a:grpSpLocks/>
          </p:cNvGrpSpPr>
          <p:nvPr/>
        </p:nvGrpSpPr>
        <p:grpSpPr bwMode="auto">
          <a:xfrm>
            <a:off x="2003425" y="2690813"/>
            <a:ext cx="1939925" cy="1300162"/>
            <a:chOff x="6737139" y="2633668"/>
            <a:chExt cx="1940138" cy="1300162"/>
          </a:xfrm>
        </p:grpSpPr>
        <p:sp>
          <p:nvSpPr>
            <p:cNvPr id="10" name="Cloud"/>
            <p:cNvSpPr>
              <a:spLocks noChangeAspect="1" noEditPoints="1" noChangeArrowheads="1"/>
            </p:cNvSpPr>
            <p:nvPr/>
          </p:nvSpPr>
          <p:spPr bwMode="auto">
            <a:xfrm rot="268469">
              <a:off x="6737139" y="2633668"/>
              <a:ext cx="1940138" cy="130016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noFill/>
              <a:miter lim="800000"/>
              <a:headEnd/>
              <a:tailEnd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1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47002" y="288290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56477" y="2892429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965952" y="290195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1075764" y="3857625"/>
            <a:ext cx="83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Cloud</a:t>
            </a:r>
            <a:br>
              <a:rPr lang="en-US" sz="1400" smtClean="0"/>
            </a:br>
            <a:r>
              <a:rPr lang="en-US" sz="1400" smtClean="0"/>
              <a:t>provider</a:t>
            </a:r>
            <a:endParaRPr 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2651026" y="1447800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User</a:t>
            </a:r>
            <a:endParaRPr lang="en-US" sz="1400"/>
          </a:p>
        </p:txBody>
      </p:sp>
      <p:sp>
        <p:nvSpPr>
          <p:cNvPr id="16" name="Rectangle 15"/>
          <p:cNvSpPr/>
          <p:nvPr/>
        </p:nvSpPr>
        <p:spPr bwMode="auto">
          <a:xfrm>
            <a:off x="5514976" y="3476625"/>
            <a:ext cx="2400300" cy="390525"/>
          </a:xfrm>
          <a:prstGeom prst="rect">
            <a:avLst/>
          </a:prstGeom>
          <a:solidFill>
            <a:srgbClr val="007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Hardware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514976" y="2971800"/>
            <a:ext cx="2400300" cy="390525"/>
          </a:xfrm>
          <a:prstGeom prst="rect">
            <a:avLst/>
          </a:prstGeom>
          <a:solidFill>
            <a:srgbClr val="007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Middleware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514976" y="2466975"/>
            <a:ext cx="2400300" cy="390525"/>
          </a:xfrm>
          <a:prstGeom prst="rect">
            <a:avLst/>
          </a:prstGeom>
          <a:solidFill>
            <a:srgbClr val="007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Application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838700" y="2124075"/>
            <a:ext cx="3705225" cy="2085975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 bwMode="auto">
          <a:xfrm flipV="1">
            <a:off x="3638550" y="2305050"/>
            <a:ext cx="2009775" cy="7334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3657600" y="3505200"/>
            <a:ext cx="2457450" cy="6572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 rot="5400000">
            <a:off x="6229350" y="2190750"/>
            <a:ext cx="533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rot="5400000">
            <a:off x="6600825" y="2200275"/>
            <a:ext cx="533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rot="16200000" flipH="1">
            <a:off x="2676525" y="2495550"/>
            <a:ext cx="409578" cy="285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V="1">
            <a:off x="3018305" y="2257427"/>
            <a:ext cx="1121" cy="5094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stCxn id="8" idx="1"/>
            <a:endCxn id="7" idx="0"/>
          </p:cNvCxnSpPr>
          <p:nvPr/>
        </p:nvCxnSpPr>
        <p:spPr bwMode="auto">
          <a:xfrm rot="10800000" flipV="1">
            <a:off x="1477169" y="1978819"/>
            <a:ext cx="1156494" cy="13792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1" name="Picture 35" descr="bag_of_money_small_trans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990725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99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Platform as a Service (PaaS)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6" y="4371320"/>
            <a:ext cx="8727141" cy="2052265"/>
          </a:xfrm>
        </p:spPr>
        <p:txBody>
          <a:bodyPr>
            <a:normAutofit/>
          </a:bodyPr>
          <a:lstStyle/>
          <a:p>
            <a:r>
              <a:rPr lang="en-US" dirty="0" smtClean="0"/>
              <a:t>Cloud provides middleware/infrastructure</a:t>
            </a:r>
          </a:p>
          <a:p>
            <a:pPr lvl="1"/>
            <a:r>
              <a:rPr lang="en-US" dirty="0" smtClean="0"/>
              <a:t>Customer </a:t>
            </a:r>
            <a:r>
              <a:rPr lang="en-US" dirty="0" smtClean="0"/>
              <a:t>pays </a:t>
            </a:r>
            <a:r>
              <a:rPr lang="en-US" dirty="0" smtClean="0"/>
              <a:t>service</a:t>
            </a:r>
            <a:r>
              <a:rPr lang="en-US" dirty="0" smtClean="0"/>
              <a:t> </a:t>
            </a:r>
            <a:r>
              <a:rPr lang="en-US" dirty="0" smtClean="0"/>
              <a:t>provider for the service; </a:t>
            </a:r>
            <a:r>
              <a:rPr lang="en-US" dirty="0" smtClean="0"/>
              <a:t>service provider </a:t>
            </a:r>
            <a:r>
              <a:rPr lang="en-US" dirty="0" smtClean="0"/>
              <a:t>pays the cloud for the infrastructure</a:t>
            </a:r>
          </a:p>
          <a:p>
            <a:pPr lvl="1"/>
            <a:r>
              <a:rPr lang="en-US" dirty="0" smtClean="0"/>
              <a:t>Example: Windows Azure, Google App Engine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7" name="Picture 3" descr="MCj0432623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9675" y="3348526"/>
            <a:ext cx="534987" cy="534987"/>
          </a:xfrm>
          <a:prstGeom prst="rect">
            <a:avLst/>
          </a:prstGeom>
          <a:noFill/>
        </p:spPr>
      </p:pic>
      <p:pic>
        <p:nvPicPr>
          <p:cNvPr id="8" name="Picture 19" descr="greenguy"/>
          <p:cNvPicPr>
            <a:picLocks noChangeAspect="1" noChangeArrowheads="1"/>
          </p:cNvPicPr>
          <p:nvPr/>
        </p:nvPicPr>
        <p:blipFill>
          <a:blip r:embed="rId3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2633663" y="1698625"/>
            <a:ext cx="541337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2003425" y="2681288"/>
            <a:ext cx="1939925" cy="1300162"/>
            <a:chOff x="6737139" y="2633668"/>
            <a:chExt cx="1940138" cy="1300162"/>
          </a:xfrm>
        </p:grpSpPr>
        <p:sp>
          <p:nvSpPr>
            <p:cNvPr id="10" name="Cloud"/>
            <p:cNvSpPr>
              <a:spLocks noChangeAspect="1" noEditPoints="1" noChangeArrowheads="1"/>
            </p:cNvSpPr>
            <p:nvPr/>
          </p:nvSpPr>
          <p:spPr bwMode="auto">
            <a:xfrm rot="268469">
              <a:off x="6737139" y="2633668"/>
              <a:ext cx="1940138" cy="130016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noFill/>
              <a:miter lim="800000"/>
              <a:headEnd/>
              <a:tailEnd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1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47002" y="288290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56477" y="2892429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965952" y="290195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1075764" y="3848100"/>
            <a:ext cx="83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Cloud</a:t>
            </a:r>
            <a:br>
              <a:rPr lang="en-US" sz="1400" smtClean="0"/>
            </a:br>
            <a:r>
              <a:rPr lang="en-US" sz="1400" smtClean="0"/>
              <a:t>provider</a:t>
            </a:r>
            <a:endParaRPr 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2651026" y="1438275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User</a:t>
            </a:r>
            <a:endParaRPr lang="en-US" sz="1400"/>
          </a:p>
        </p:txBody>
      </p:sp>
      <p:sp>
        <p:nvSpPr>
          <p:cNvPr id="16" name="Rectangle 15"/>
          <p:cNvSpPr/>
          <p:nvPr/>
        </p:nvSpPr>
        <p:spPr bwMode="auto">
          <a:xfrm>
            <a:off x="5514976" y="3467100"/>
            <a:ext cx="2400300" cy="390525"/>
          </a:xfrm>
          <a:prstGeom prst="rect">
            <a:avLst/>
          </a:prstGeom>
          <a:solidFill>
            <a:srgbClr val="007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Hardware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514976" y="2962275"/>
            <a:ext cx="2400300" cy="390525"/>
          </a:xfrm>
          <a:prstGeom prst="rect">
            <a:avLst/>
          </a:prstGeom>
          <a:solidFill>
            <a:srgbClr val="007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Middleware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514976" y="2457450"/>
            <a:ext cx="2400300" cy="390525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Application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838700" y="2114550"/>
            <a:ext cx="3705225" cy="2085975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 bwMode="auto">
          <a:xfrm flipV="1">
            <a:off x="3638550" y="2295525"/>
            <a:ext cx="2009775" cy="7334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3657600" y="3495675"/>
            <a:ext cx="2457450" cy="6572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 rot="5400000">
            <a:off x="6229350" y="2181225"/>
            <a:ext cx="533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rot="5400000">
            <a:off x="6600825" y="2190750"/>
            <a:ext cx="533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rot="16200000" flipH="1">
            <a:off x="2676525" y="2486025"/>
            <a:ext cx="409578" cy="285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V="1">
            <a:off x="3018305" y="2247902"/>
            <a:ext cx="1121" cy="5094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stCxn id="8" idx="1"/>
            <a:endCxn id="29" idx="1"/>
          </p:cNvCxnSpPr>
          <p:nvPr/>
        </p:nvCxnSpPr>
        <p:spPr bwMode="auto">
          <a:xfrm rot="10800000" flipV="1">
            <a:off x="1752601" y="1969293"/>
            <a:ext cx="881063" cy="47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1" name="Picture 35" descr="bag_of_money_small_trans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6900" y="1228725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" descr="MCj0432624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1211263" y="1703388"/>
            <a:ext cx="541337" cy="541337"/>
          </a:xfrm>
          <a:prstGeom prst="rect">
            <a:avLst/>
          </a:prstGeom>
          <a:noFill/>
        </p:spPr>
      </p:pic>
      <p:cxnSp>
        <p:nvCxnSpPr>
          <p:cNvPr id="33" name="Straight Arrow Connector 32"/>
          <p:cNvCxnSpPr>
            <a:stCxn id="29" idx="2"/>
            <a:endCxn id="7" idx="0"/>
          </p:cNvCxnSpPr>
          <p:nvPr/>
        </p:nvCxnSpPr>
        <p:spPr bwMode="auto">
          <a:xfrm rot="5400000">
            <a:off x="927650" y="2794244"/>
            <a:ext cx="1103801" cy="476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5" name="Picture 35" descr="bag_of_money_small_trans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025" y="2533650"/>
            <a:ext cx="476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7" name="Straight Arrow Connector 36"/>
          <p:cNvCxnSpPr/>
          <p:nvPr/>
        </p:nvCxnSpPr>
        <p:spPr bwMode="auto">
          <a:xfrm rot="16200000" flipH="1">
            <a:off x="1676400" y="2266950"/>
            <a:ext cx="723900" cy="6286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8" name="Picture 2" descr="C:\Users\ahae\AppData\Local\Microsoft\Windows\Temporary Internet Files\Content.IE5\WLXXAP26\MCj04315730000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6908" y="2152650"/>
            <a:ext cx="450898" cy="453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1085287" y="1200150"/>
            <a:ext cx="833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Service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provider</a:t>
            </a:r>
            <a:endParaRPr lang="en-US" sz="1400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755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Infrastructure as a Service (IaaS)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6" y="4371320"/>
            <a:ext cx="8727141" cy="2052265"/>
          </a:xfrm>
        </p:spPr>
        <p:txBody>
          <a:bodyPr>
            <a:normAutofit/>
          </a:bodyPr>
          <a:lstStyle/>
          <a:p>
            <a:r>
              <a:rPr lang="en-US" dirty="0" smtClean="0"/>
              <a:t>Cloud provides raw computing resources</a:t>
            </a:r>
          </a:p>
          <a:p>
            <a:pPr lvl="1"/>
            <a:r>
              <a:rPr lang="en-US" dirty="0" smtClean="0"/>
              <a:t>Virtual machine, blade server, hard disk, ...</a:t>
            </a:r>
          </a:p>
          <a:p>
            <a:pPr lvl="1"/>
            <a:r>
              <a:rPr lang="en-US" dirty="0" smtClean="0"/>
              <a:t>Customer pays </a:t>
            </a:r>
            <a:r>
              <a:rPr lang="en-US" dirty="0" smtClean="0"/>
              <a:t>service provider </a:t>
            </a:r>
            <a:r>
              <a:rPr lang="en-US" dirty="0" smtClean="0"/>
              <a:t>for the service; </a:t>
            </a:r>
            <a:r>
              <a:rPr lang="en-US" dirty="0" smtClean="0"/>
              <a:t>service </a:t>
            </a:r>
            <a:r>
              <a:rPr lang="en-US" dirty="0" smtClean="0"/>
              <a:t>provider pays the cloud for the resources</a:t>
            </a:r>
          </a:p>
          <a:p>
            <a:pPr lvl="1"/>
            <a:r>
              <a:rPr lang="en-US" dirty="0" smtClean="0"/>
              <a:t>Examples: Amazon Web Services, Rackspace Cloud, </a:t>
            </a:r>
            <a:r>
              <a:rPr lang="en-US" dirty="0" err="1" smtClean="0"/>
              <a:t>GoGrid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25</a:t>
            </a:fld>
            <a:endParaRPr lang="en-GB"/>
          </a:p>
        </p:txBody>
      </p:sp>
      <p:pic>
        <p:nvPicPr>
          <p:cNvPr id="7" name="Picture 3" descr="MCj0432623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9675" y="3348526"/>
            <a:ext cx="534987" cy="534987"/>
          </a:xfrm>
          <a:prstGeom prst="rect">
            <a:avLst/>
          </a:prstGeom>
          <a:noFill/>
        </p:spPr>
      </p:pic>
      <p:pic>
        <p:nvPicPr>
          <p:cNvPr id="8" name="Picture 19" descr="greenguy"/>
          <p:cNvPicPr>
            <a:picLocks noChangeAspect="1" noChangeArrowheads="1"/>
          </p:cNvPicPr>
          <p:nvPr/>
        </p:nvPicPr>
        <p:blipFill>
          <a:blip r:embed="rId3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2633663" y="1698625"/>
            <a:ext cx="541337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2003425" y="2681288"/>
            <a:ext cx="1939925" cy="1300162"/>
            <a:chOff x="6737139" y="2633668"/>
            <a:chExt cx="1940138" cy="1300162"/>
          </a:xfrm>
        </p:grpSpPr>
        <p:sp>
          <p:nvSpPr>
            <p:cNvPr id="10" name="Cloud"/>
            <p:cNvSpPr>
              <a:spLocks noChangeAspect="1" noEditPoints="1" noChangeArrowheads="1"/>
            </p:cNvSpPr>
            <p:nvPr/>
          </p:nvSpPr>
          <p:spPr bwMode="auto">
            <a:xfrm rot="268469">
              <a:off x="6737139" y="2633668"/>
              <a:ext cx="1940138" cy="130016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noFill/>
              <a:miter lim="800000"/>
              <a:headEnd/>
              <a:tailEnd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1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47002" y="288290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56477" y="2892429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965952" y="290195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1075764" y="3848100"/>
            <a:ext cx="83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Cloud</a:t>
            </a:r>
            <a:br>
              <a:rPr lang="en-US" sz="1400" smtClean="0"/>
            </a:br>
            <a:r>
              <a:rPr lang="en-US" sz="1400" smtClean="0"/>
              <a:t>provider</a:t>
            </a:r>
            <a:endParaRPr 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2651026" y="1438275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User</a:t>
            </a:r>
            <a:endParaRPr lang="en-US" sz="1400"/>
          </a:p>
        </p:txBody>
      </p:sp>
      <p:sp>
        <p:nvSpPr>
          <p:cNvPr id="16" name="Rectangle 15"/>
          <p:cNvSpPr/>
          <p:nvPr/>
        </p:nvSpPr>
        <p:spPr bwMode="auto">
          <a:xfrm>
            <a:off x="5514976" y="3467100"/>
            <a:ext cx="2400300" cy="390525"/>
          </a:xfrm>
          <a:prstGeom prst="rect">
            <a:avLst/>
          </a:prstGeom>
          <a:solidFill>
            <a:srgbClr val="007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Hardware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514976" y="2962275"/>
            <a:ext cx="2400300" cy="390525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Middleware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514976" y="2457450"/>
            <a:ext cx="2400300" cy="390525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Application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838700" y="2114550"/>
            <a:ext cx="3705225" cy="2085975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 bwMode="auto">
          <a:xfrm flipV="1">
            <a:off x="3638550" y="2295525"/>
            <a:ext cx="2009775" cy="7334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3657600" y="3495675"/>
            <a:ext cx="2457450" cy="6572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 rot="5400000">
            <a:off x="6229350" y="2181225"/>
            <a:ext cx="533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rot="5400000">
            <a:off x="6600825" y="2190750"/>
            <a:ext cx="533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rot="16200000" flipH="1">
            <a:off x="2676525" y="2486025"/>
            <a:ext cx="409578" cy="285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V="1">
            <a:off x="3018305" y="2247902"/>
            <a:ext cx="1121" cy="5094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stCxn id="8" idx="1"/>
            <a:endCxn id="29" idx="1"/>
          </p:cNvCxnSpPr>
          <p:nvPr/>
        </p:nvCxnSpPr>
        <p:spPr bwMode="auto">
          <a:xfrm rot="10800000" flipV="1">
            <a:off x="1752601" y="1969293"/>
            <a:ext cx="881063" cy="47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1" name="Picture 35" descr="bag_of_money_small_trans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6900" y="1228725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" descr="MCj0432624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1211263" y="1703388"/>
            <a:ext cx="541337" cy="541337"/>
          </a:xfrm>
          <a:prstGeom prst="rect">
            <a:avLst/>
          </a:prstGeom>
          <a:noFill/>
        </p:spPr>
      </p:pic>
      <p:cxnSp>
        <p:nvCxnSpPr>
          <p:cNvPr id="33" name="Straight Arrow Connector 32"/>
          <p:cNvCxnSpPr>
            <a:stCxn id="29" idx="2"/>
            <a:endCxn id="7" idx="0"/>
          </p:cNvCxnSpPr>
          <p:nvPr/>
        </p:nvCxnSpPr>
        <p:spPr bwMode="auto">
          <a:xfrm rot="5400000">
            <a:off x="927650" y="2794244"/>
            <a:ext cx="1103801" cy="476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5" name="Picture 35" descr="bag_of_money_small_trans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0125" y="2609850"/>
            <a:ext cx="4000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7" name="Straight Arrow Connector 36"/>
          <p:cNvCxnSpPr/>
          <p:nvPr/>
        </p:nvCxnSpPr>
        <p:spPr bwMode="auto">
          <a:xfrm rot="16200000" flipH="1">
            <a:off x="1676400" y="2266950"/>
            <a:ext cx="723900" cy="6286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8" name="Picture 2" descr="C:\Users\ahae\AppData\Local\Microsoft\Windows\Temporary Internet Files\Content.IE5\WLXXAP26\MCj04315730000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6908" y="2152650"/>
            <a:ext cx="450898" cy="453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1085287" y="1200150"/>
            <a:ext cx="833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Service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provider</a:t>
            </a:r>
            <a:endParaRPr lang="en-US" sz="1400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3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Private/hybrid/community clouds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6" y="3824704"/>
            <a:ext cx="8727141" cy="2598881"/>
          </a:xfrm>
        </p:spPr>
        <p:txBody>
          <a:bodyPr/>
          <a:lstStyle/>
          <a:p>
            <a:r>
              <a:rPr lang="en-US" dirty="0" smtClean="0"/>
              <a:t>Who can become a customer of the cloud?</a:t>
            </a:r>
          </a:p>
          <a:p>
            <a:pPr lvl="1"/>
            <a:r>
              <a:rPr lang="en-US" dirty="0" smtClean="0">
                <a:solidFill>
                  <a:srgbClr val="FF9900"/>
                </a:solidFill>
              </a:rPr>
              <a:t>Public cloud: </a:t>
            </a:r>
            <a:r>
              <a:rPr lang="en-US" dirty="0" smtClean="0"/>
              <a:t>Commercial service; open to (almost) anyone. Example: Amazon AWS, Microsoft Azure, Google App Engine</a:t>
            </a:r>
          </a:p>
          <a:p>
            <a:pPr lvl="1"/>
            <a:r>
              <a:rPr lang="en-US" dirty="0" smtClean="0">
                <a:solidFill>
                  <a:srgbClr val="FF9900"/>
                </a:solidFill>
              </a:rPr>
              <a:t>Community cloud: </a:t>
            </a:r>
            <a:r>
              <a:rPr lang="en-US" dirty="0" smtClean="0"/>
              <a:t>Shared by several similar organizations.</a:t>
            </a:r>
            <a:br>
              <a:rPr lang="en-US" dirty="0" smtClean="0"/>
            </a:br>
            <a:r>
              <a:rPr lang="en-US" dirty="0" smtClean="0"/>
              <a:t>Example: </a:t>
            </a:r>
            <a:r>
              <a:rPr lang="en-US" dirty="0" smtClean="0"/>
              <a:t>Google’s </a:t>
            </a:r>
            <a:r>
              <a:rPr lang="en-US" dirty="0" smtClean="0"/>
              <a:t>“</a:t>
            </a:r>
            <a:r>
              <a:rPr lang="en-US" dirty="0" err="1" smtClean="0"/>
              <a:t>Gov</a:t>
            </a:r>
            <a:r>
              <a:rPr lang="en-US" dirty="0" smtClean="0"/>
              <a:t> Cloud”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9900"/>
                </a:solidFill>
              </a:rPr>
              <a:t>Private cloud: </a:t>
            </a:r>
            <a:r>
              <a:rPr lang="en-US" dirty="0" smtClean="0"/>
              <a:t>Shared within a single organization. </a:t>
            </a:r>
            <a:br>
              <a:rPr lang="en-US" dirty="0" smtClean="0"/>
            </a:br>
            <a:r>
              <a:rPr lang="en-US" dirty="0" smtClean="0"/>
              <a:t>Example: Internal datacenter of a large company.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26</a:t>
            </a:fld>
            <a:endParaRPr lang="en-GB"/>
          </a:p>
        </p:txBody>
      </p:sp>
      <p:pic>
        <p:nvPicPr>
          <p:cNvPr id="12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906588" y="2122489"/>
            <a:ext cx="274637" cy="274637"/>
          </a:xfrm>
          <a:prstGeom prst="rect">
            <a:avLst/>
          </a:prstGeom>
          <a:noFill/>
        </p:spPr>
      </p:pic>
      <p:pic>
        <p:nvPicPr>
          <p:cNvPr id="13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1150" y="1819276"/>
            <a:ext cx="276225" cy="276225"/>
          </a:xfrm>
          <a:prstGeom prst="rect">
            <a:avLst/>
          </a:prstGeom>
          <a:noFill/>
        </p:spPr>
      </p:pic>
      <p:sp>
        <p:nvSpPr>
          <p:cNvPr id="16" name="Cloud"/>
          <p:cNvSpPr>
            <a:spLocks noChangeAspect="1" noEditPoints="1" noChangeArrowheads="1"/>
          </p:cNvSpPr>
          <p:nvPr/>
        </p:nvSpPr>
        <p:spPr bwMode="auto">
          <a:xfrm rot="268469">
            <a:off x="1735352" y="2602806"/>
            <a:ext cx="1371996" cy="919529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noFill/>
            <a:miter lim="800000"/>
            <a:headEnd/>
            <a:tailEnd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pic>
        <p:nvPicPr>
          <p:cNvPr id="26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2544763" y="1798639"/>
            <a:ext cx="274637" cy="274637"/>
          </a:xfrm>
          <a:prstGeom prst="rect">
            <a:avLst/>
          </a:prstGeom>
          <a:noFill/>
        </p:spPr>
      </p:pic>
      <p:pic>
        <p:nvPicPr>
          <p:cNvPr id="28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14575" y="2066926"/>
            <a:ext cx="276225" cy="276225"/>
          </a:xfrm>
          <a:prstGeom prst="rect">
            <a:avLst/>
          </a:prstGeom>
          <a:noFill/>
        </p:spPr>
      </p:pic>
      <p:pic>
        <p:nvPicPr>
          <p:cNvPr id="29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2675" y="1514476"/>
            <a:ext cx="276225" cy="276225"/>
          </a:xfrm>
          <a:prstGeom prst="rect">
            <a:avLst/>
          </a:prstGeom>
          <a:noFill/>
        </p:spPr>
      </p:pic>
      <p:sp>
        <p:nvSpPr>
          <p:cNvPr id="30" name="Rounded Rectangle 29"/>
          <p:cNvSpPr/>
          <p:nvPr/>
        </p:nvSpPr>
        <p:spPr bwMode="auto">
          <a:xfrm>
            <a:off x="4867274" y="1695451"/>
            <a:ext cx="509337" cy="66675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"/>
          <p:cNvSpPr>
            <a:spLocks noChangeAspect="1" noEditPoints="1" noChangeArrowheads="1"/>
          </p:cNvSpPr>
          <p:nvPr/>
        </p:nvSpPr>
        <p:spPr bwMode="auto">
          <a:xfrm rot="268469">
            <a:off x="4373777" y="2574231"/>
            <a:ext cx="1371996" cy="919529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noFill/>
            <a:miter lim="800000"/>
            <a:headEnd/>
            <a:tailEnd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33" name="Cloud"/>
          <p:cNvSpPr>
            <a:spLocks noChangeAspect="1" noEditPoints="1" noChangeArrowheads="1"/>
          </p:cNvSpPr>
          <p:nvPr/>
        </p:nvSpPr>
        <p:spPr bwMode="auto">
          <a:xfrm rot="268469">
            <a:off x="7136027" y="2536131"/>
            <a:ext cx="1371996" cy="919529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noFill/>
            <a:miter lim="800000"/>
            <a:headEnd/>
            <a:tailEnd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5505449" y="1695451"/>
            <a:ext cx="509337" cy="66675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057401"/>
            <a:ext cx="276225" cy="276225"/>
          </a:xfrm>
          <a:prstGeom prst="rect">
            <a:avLst/>
          </a:prstGeom>
          <a:noFill/>
        </p:spPr>
      </p:pic>
      <p:pic>
        <p:nvPicPr>
          <p:cNvPr id="43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29075" y="1847851"/>
            <a:ext cx="276225" cy="276225"/>
          </a:xfrm>
          <a:prstGeom prst="rect">
            <a:avLst/>
          </a:prstGeom>
          <a:noFill/>
        </p:spPr>
      </p:pic>
      <p:pic>
        <p:nvPicPr>
          <p:cNvPr id="45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2687638" y="2208214"/>
            <a:ext cx="274637" cy="274637"/>
          </a:xfrm>
          <a:prstGeom prst="rect">
            <a:avLst/>
          </a:prstGeom>
          <a:noFill/>
        </p:spPr>
      </p:pic>
      <p:pic>
        <p:nvPicPr>
          <p:cNvPr id="47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4868863" y="1770064"/>
            <a:ext cx="274637" cy="274637"/>
          </a:xfrm>
          <a:prstGeom prst="rect">
            <a:avLst/>
          </a:prstGeom>
          <a:noFill/>
        </p:spPr>
      </p:pic>
      <p:pic>
        <p:nvPicPr>
          <p:cNvPr id="48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2900" y="2286001"/>
            <a:ext cx="276225" cy="276225"/>
          </a:xfrm>
          <a:prstGeom prst="rect">
            <a:avLst/>
          </a:prstGeom>
          <a:noFill/>
        </p:spPr>
      </p:pic>
      <p:cxnSp>
        <p:nvCxnSpPr>
          <p:cNvPr id="50" name="Straight Arrow Connector 49"/>
          <p:cNvCxnSpPr>
            <a:stCxn id="30" idx="2"/>
          </p:cNvCxnSpPr>
          <p:nvPr/>
        </p:nvCxnSpPr>
        <p:spPr bwMode="auto">
          <a:xfrm rot="5400000">
            <a:off x="4885072" y="2544430"/>
            <a:ext cx="419100" cy="5464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Straight Arrow Connector 51"/>
          <p:cNvCxnSpPr>
            <a:stCxn id="34" idx="2"/>
          </p:cNvCxnSpPr>
          <p:nvPr/>
        </p:nvCxnSpPr>
        <p:spPr bwMode="auto">
          <a:xfrm rot="5400000">
            <a:off x="5389897" y="2420604"/>
            <a:ext cx="428625" cy="31181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56" name="Group 55"/>
          <p:cNvGrpSpPr/>
          <p:nvPr/>
        </p:nvGrpSpPr>
        <p:grpSpPr>
          <a:xfrm>
            <a:off x="2012641" y="2847976"/>
            <a:ext cx="860755" cy="428624"/>
            <a:chOff x="1765488" y="2644774"/>
            <a:chExt cx="1517483" cy="755650"/>
          </a:xfrm>
        </p:grpSpPr>
        <p:pic>
          <p:nvPicPr>
            <p:cNvPr id="53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6452" y="2644774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5970" y="2654299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488" y="2663824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7" name="Group 56"/>
          <p:cNvGrpSpPr/>
          <p:nvPr/>
        </p:nvGrpSpPr>
        <p:grpSpPr>
          <a:xfrm>
            <a:off x="4651066" y="2809876"/>
            <a:ext cx="860755" cy="428624"/>
            <a:chOff x="1765488" y="2644774"/>
            <a:chExt cx="1517483" cy="755650"/>
          </a:xfrm>
        </p:grpSpPr>
        <p:pic>
          <p:nvPicPr>
            <p:cNvPr id="58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6452" y="2644774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5970" y="2654299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488" y="2663824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1" name="Group 60"/>
          <p:cNvGrpSpPr/>
          <p:nvPr/>
        </p:nvGrpSpPr>
        <p:grpSpPr>
          <a:xfrm>
            <a:off x="7413316" y="2800351"/>
            <a:ext cx="860755" cy="428624"/>
            <a:chOff x="1765488" y="2644774"/>
            <a:chExt cx="1517483" cy="755650"/>
          </a:xfrm>
        </p:grpSpPr>
        <p:pic>
          <p:nvPicPr>
            <p:cNvPr id="62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6452" y="2644774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5970" y="2654299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488" y="2663824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5" name="TextBox 64"/>
          <p:cNvSpPr txBox="1"/>
          <p:nvPr/>
        </p:nvSpPr>
        <p:spPr>
          <a:xfrm>
            <a:off x="4693462" y="1219201"/>
            <a:ext cx="81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Company</a:t>
            </a:r>
            <a:br>
              <a:rPr lang="en-US" sz="1200" smtClean="0"/>
            </a:br>
            <a:r>
              <a:rPr lang="en-US" sz="1200" smtClean="0"/>
              <a:t>A</a:t>
            </a:r>
            <a:endParaRPr lang="en-US" sz="1200"/>
          </a:p>
        </p:txBody>
      </p:sp>
      <p:sp>
        <p:nvSpPr>
          <p:cNvPr id="66" name="TextBox 65"/>
          <p:cNvSpPr txBox="1"/>
          <p:nvPr/>
        </p:nvSpPr>
        <p:spPr>
          <a:xfrm>
            <a:off x="5369737" y="1219201"/>
            <a:ext cx="81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Company</a:t>
            </a:r>
            <a:br>
              <a:rPr lang="en-US" sz="1200" smtClean="0"/>
            </a:br>
            <a:r>
              <a:rPr lang="en-US" sz="1200" smtClean="0"/>
              <a:t>B</a:t>
            </a:r>
            <a:endParaRPr lang="en-US" sz="1200"/>
          </a:p>
        </p:txBody>
      </p:sp>
      <p:sp>
        <p:nvSpPr>
          <p:cNvPr id="67" name="Rounded Rectangle 66"/>
          <p:cNvSpPr/>
          <p:nvPr/>
        </p:nvSpPr>
        <p:spPr bwMode="auto">
          <a:xfrm>
            <a:off x="6972299" y="2085976"/>
            <a:ext cx="1743076" cy="1495424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5014" y="2219327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464" y="1885952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9614" y="1666877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5068888" y="2008189"/>
            <a:ext cx="274637" cy="274637"/>
          </a:xfrm>
          <a:prstGeom prst="rect">
            <a:avLst/>
          </a:prstGeom>
          <a:noFill/>
        </p:spPr>
      </p:pic>
      <p:pic>
        <p:nvPicPr>
          <p:cNvPr id="72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2925" y="1704976"/>
            <a:ext cx="276225" cy="276225"/>
          </a:xfrm>
          <a:prstGeom prst="rect">
            <a:avLst/>
          </a:prstGeom>
          <a:noFill/>
        </p:spPr>
      </p:pic>
      <p:pic>
        <p:nvPicPr>
          <p:cNvPr id="74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4589" y="2162177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6539" y="2295527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8489" y="2143127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8989" y="2438402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2614" y="2552702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0" name="Straight Arrow Connector 79"/>
          <p:cNvCxnSpPr/>
          <p:nvPr/>
        </p:nvCxnSpPr>
        <p:spPr bwMode="auto">
          <a:xfrm rot="16200000" flipH="1">
            <a:off x="1976438" y="2566987"/>
            <a:ext cx="333375" cy="1333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rot="16200000" flipH="1">
            <a:off x="1924050" y="2314574"/>
            <a:ext cx="752475" cy="16192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4" name="Straight Arrow Connector 83"/>
          <p:cNvCxnSpPr>
            <a:stCxn id="26" idx="2"/>
          </p:cNvCxnSpPr>
          <p:nvPr/>
        </p:nvCxnSpPr>
        <p:spPr bwMode="auto">
          <a:xfrm rot="5400000">
            <a:off x="2296716" y="2376885"/>
            <a:ext cx="688974" cy="8175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6" name="Straight Arrow Connector 85"/>
          <p:cNvCxnSpPr/>
          <p:nvPr/>
        </p:nvCxnSpPr>
        <p:spPr bwMode="auto">
          <a:xfrm rot="16200000" flipH="1">
            <a:off x="1547813" y="2328862"/>
            <a:ext cx="638175" cy="3429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8" name="Straight Arrow Connector 87"/>
          <p:cNvCxnSpPr/>
          <p:nvPr/>
        </p:nvCxnSpPr>
        <p:spPr bwMode="auto">
          <a:xfrm rot="5400000">
            <a:off x="2676525" y="2371725"/>
            <a:ext cx="609600" cy="2476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89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500" y="1609726"/>
            <a:ext cx="276225" cy="276225"/>
          </a:xfrm>
          <a:prstGeom prst="rect">
            <a:avLst/>
          </a:prstGeom>
          <a:noFill/>
        </p:spPr>
      </p:pic>
      <p:cxnSp>
        <p:nvCxnSpPr>
          <p:cNvPr id="91" name="Straight Arrow Connector 90"/>
          <p:cNvCxnSpPr/>
          <p:nvPr/>
        </p:nvCxnSpPr>
        <p:spPr bwMode="auto">
          <a:xfrm>
            <a:off x="7296150" y="2543175"/>
            <a:ext cx="266700" cy="20002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3" name="Straight Arrow Connector 92"/>
          <p:cNvCxnSpPr/>
          <p:nvPr/>
        </p:nvCxnSpPr>
        <p:spPr bwMode="auto">
          <a:xfrm rot="5400000">
            <a:off x="8091488" y="2519362"/>
            <a:ext cx="276225" cy="1714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74" idx="2"/>
          </p:cNvCxnSpPr>
          <p:nvPr/>
        </p:nvCxnSpPr>
        <p:spPr bwMode="auto">
          <a:xfrm rot="16200000" flipH="1">
            <a:off x="7546579" y="2526904"/>
            <a:ext cx="312736" cy="13890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96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7145338" y="1703389"/>
            <a:ext cx="274637" cy="274637"/>
          </a:xfrm>
          <a:prstGeom prst="rect">
            <a:avLst/>
          </a:prstGeom>
          <a:noFill/>
        </p:spPr>
      </p:pic>
      <p:pic>
        <p:nvPicPr>
          <p:cNvPr id="97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15150" y="1485901"/>
            <a:ext cx="276225" cy="276225"/>
          </a:xfrm>
          <a:prstGeom prst="rect">
            <a:avLst/>
          </a:prstGeom>
          <a:noFill/>
        </p:spPr>
      </p:pic>
      <p:pic>
        <p:nvPicPr>
          <p:cNvPr id="98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7850188" y="1446214"/>
            <a:ext cx="274637" cy="274637"/>
          </a:xfrm>
          <a:prstGeom prst="rect">
            <a:avLst/>
          </a:prstGeom>
          <a:noFill/>
        </p:spPr>
      </p:pic>
      <p:pic>
        <p:nvPicPr>
          <p:cNvPr id="99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7183438" y="1284289"/>
            <a:ext cx="274637" cy="274637"/>
          </a:xfrm>
          <a:prstGeom prst="rect">
            <a:avLst/>
          </a:prstGeom>
          <a:noFill/>
        </p:spPr>
      </p:pic>
      <p:pic>
        <p:nvPicPr>
          <p:cNvPr id="100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3325" y="1647826"/>
            <a:ext cx="276225" cy="276225"/>
          </a:xfrm>
          <a:prstGeom prst="rect">
            <a:avLst/>
          </a:prstGeom>
          <a:noFill/>
        </p:spPr>
      </p:pic>
      <p:pic>
        <p:nvPicPr>
          <p:cNvPr id="101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62850" y="1257301"/>
            <a:ext cx="276225" cy="276225"/>
          </a:xfrm>
          <a:prstGeom prst="rect">
            <a:avLst/>
          </a:prstGeom>
          <a:noFill/>
        </p:spPr>
      </p:pic>
      <p:pic>
        <p:nvPicPr>
          <p:cNvPr id="102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8478838" y="1693864"/>
            <a:ext cx="274637" cy="274637"/>
          </a:xfrm>
          <a:prstGeom prst="rect">
            <a:avLst/>
          </a:prstGeom>
          <a:noFill/>
        </p:spPr>
      </p:pic>
      <p:pic>
        <p:nvPicPr>
          <p:cNvPr id="103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7200" y="1657351"/>
            <a:ext cx="276225" cy="276225"/>
          </a:xfrm>
          <a:prstGeom prst="rect">
            <a:avLst/>
          </a:prstGeom>
          <a:noFill/>
        </p:spPr>
      </p:pic>
      <p:pic>
        <p:nvPicPr>
          <p:cNvPr id="104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25" y="1362076"/>
            <a:ext cx="276225" cy="276225"/>
          </a:xfrm>
          <a:prstGeom prst="rect">
            <a:avLst/>
          </a:prstGeom>
          <a:noFill/>
        </p:spPr>
      </p:pic>
      <p:sp>
        <p:nvSpPr>
          <p:cNvPr id="105" name="TextBox 104"/>
          <p:cNvSpPr txBox="1"/>
          <p:nvPr/>
        </p:nvSpPr>
        <p:spPr>
          <a:xfrm>
            <a:off x="2078591" y="3486150"/>
            <a:ext cx="713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Public</a:t>
            </a:r>
            <a:endParaRPr lang="en-US" sz="1600"/>
          </a:p>
        </p:txBody>
      </p:sp>
      <p:sp>
        <p:nvSpPr>
          <p:cNvPr id="106" name="TextBox 105"/>
          <p:cNvSpPr txBox="1"/>
          <p:nvPr/>
        </p:nvSpPr>
        <p:spPr>
          <a:xfrm>
            <a:off x="4506749" y="351472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Community</a:t>
            </a:r>
            <a:endParaRPr lang="en-US" sz="1600"/>
          </a:p>
        </p:txBody>
      </p:sp>
      <p:sp>
        <p:nvSpPr>
          <p:cNvPr id="107" name="TextBox 106"/>
          <p:cNvSpPr txBox="1"/>
          <p:nvPr/>
        </p:nvSpPr>
        <p:spPr>
          <a:xfrm>
            <a:off x="7464212" y="3533775"/>
            <a:ext cx="801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Private</a:t>
            </a:r>
            <a:endParaRPr lang="en-US" sz="1600"/>
          </a:p>
        </p:txBody>
      </p:sp>
      <p:pic>
        <p:nvPicPr>
          <p:cNvPr id="1032" name="Picture 8" descr="C:\Users\Andreas Haeberlen\AppData\Local\Microsoft\Windows\Temporary Internet Files\Content.IE5\4ZIVVKYE\MC900434891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0" y="2828925"/>
            <a:ext cx="466582" cy="466582"/>
          </a:xfrm>
          <a:prstGeom prst="rect">
            <a:avLst/>
          </a:prstGeom>
          <a:noFill/>
        </p:spPr>
      </p:pic>
      <p:pic>
        <p:nvPicPr>
          <p:cNvPr id="110" name="Picture 8" descr="C:\Users\Andreas Haeberlen\AppData\Local\Microsoft\Windows\Temporary Internet Files\Content.IE5\4ZIVVKYE\MC900434891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71950" y="2819400"/>
            <a:ext cx="466582" cy="466582"/>
          </a:xfrm>
          <a:prstGeom prst="rect">
            <a:avLst/>
          </a:prstGeom>
          <a:noFill/>
        </p:spPr>
      </p:pic>
      <p:pic>
        <p:nvPicPr>
          <p:cNvPr id="111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3864" y="1752602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3414" y="2028827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45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0" grpId="0" animBg="1"/>
      <p:bldP spid="32" grpId="0" animBg="1"/>
      <p:bldP spid="33" grpId="0" animBg="1"/>
      <p:bldP spid="34" grpId="0" animBg="1"/>
      <p:bldP spid="65" grpId="0"/>
      <p:bldP spid="66" grpId="0"/>
      <p:bldP spid="67" grpId="0" animBg="1"/>
      <p:bldP spid="105" grpId="0"/>
      <p:bldP spid="106" grpId="0"/>
      <p:bldP spid="10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Virtualization: How clouds work “under the hood”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E0207-E1AB-1142-9812-BC4486D3494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402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virtualization?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6" y="3996154"/>
            <a:ext cx="8727141" cy="242743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Suppose Alice has a machine with 4 CPUs and 8 GB of memory, and three customers:</a:t>
            </a:r>
          </a:p>
          <a:p>
            <a:pPr lvl="1"/>
            <a:r>
              <a:rPr lang="en-US" dirty="0" smtClean="0"/>
              <a:t>Bob wants a machine with 1 CPU and 3GB of memory</a:t>
            </a:r>
          </a:p>
          <a:p>
            <a:pPr lvl="1"/>
            <a:r>
              <a:rPr lang="en-US" dirty="0" smtClean="0"/>
              <a:t>Charlie wants 2 CPUs and 1GB of memory</a:t>
            </a:r>
          </a:p>
          <a:p>
            <a:pPr lvl="1"/>
            <a:r>
              <a:rPr lang="en-US" dirty="0" smtClean="0"/>
              <a:t>Daniel wants 1 CPU and 4GB of memory</a:t>
            </a:r>
          </a:p>
          <a:p>
            <a:r>
              <a:rPr lang="en-US" dirty="0" smtClean="0"/>
              <a:t>What should Alice do?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28</a:t>
            </a:fld>
            <a:endParaRPr lang="en-GB"/>
          </a:p>
        </p:txBody>
      </p:sp>
      <p:pic>
        <p:nvPicPr>
          <p:cNvPr id="6" name="Picture 51" descr="MCj0431616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6870" y="1644648"/>
            <a:ext cx="1825480" cy="182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MCj0432624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9036" y="2255839"/>
            <a:ext cx="554036" cy="554036"/>
          </a:xfrm>
          <a:prstGeom prst="rect">
            <a:avLst/>
          </a:prstGeom>
          <a:noFill/>
        </p:spPr>
      </p:pic>
      <p:pic>
        <p:nvPicPr>
          <p:cNvPr id="8" name="Picture 3" descr="MCj0432623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267450" y="1362076"/>
            <a:ext cx="504825" cy="504825"/>
          </a:xfrm>
          <a:prstGeom prst="rect">
            <a:avLst/>
          </a:prstGeom>
          <a:noFill/>
        </p:spPr>
      </p:pic>
      <p:pic>
        <p:nvPicPr>
          <p:cNvPr id="9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1112838" y="2438401"/>
            <a:ext cx="639761" cy="63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152820" y="3028950"/>
            <a:ext cx="603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Alice</a:t>
            </a:r>
            <a:endParaRPr lang="en-US" sz="1600"/>
          </a:p>
        </p:txBody>
      </p:sp>
      <p:pic>
        <p:nvPicPr>
          <p:cNvPr id="3075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6925" y="1733550"/>
            <a:ext cx="533400" cy="533400"/>
          </a:xfrm>
          <a:prstGeom prst="rect">
            <a:avLst/>
          </a:prstGeom>
          <a:noFill/>
        </p:spPr>
      </p:pic>
      <p:pic>
        <p:nvPicPr>
          <p:cNvPr id="15" name="Picture 14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440" y="2766842"/>
            <a:ext cx="510886" cy="118444"/>
          </a:xfrm>
          <a:prstGeom prst="rect">
            <a:avLst/>
          </a:prstGeom>
        </p:spPr>
      </p:pic>
      <p:pic>
        <p:nvPicPr>
          <p:cNvPr id="19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7950" y="1733550"/>
            <a:ext cx="533400" cy="533400"/>
          </a:xfrm>
          <a:prstGeom prst="rect">
            <a:avLst/>
          </a:prstGeom>
          <a:noFill/>
        </p:spPr>
      </p:pic>
      <p:pic>
        <p:nvPicPr>
          <p:cNvPr id="20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6450" y="2247900"/>
            <a:ext cx="533400" cy="533400"/>
          </a:xfrm>
          <a:prstGeom prst="rect">
            <a:avLst/>
          </a:prstGeom>
          <a:noFill/>
        </p:spPr>
      </p:pic>
      <p:pic>
        <p:nvPicPr>
          <p:cNvPr id="21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8425" y="2257425"/>
            <a:ext cx="533400" cy="533400"/>
          </a:xfrm>
          <a:prstGeom prst="rect">
            <a:avLst/>
          </a:prstGeom>
          <a:noFill/>
        </p:spPr>
      </p:pic>
      <p:pic>
        <p:nvPicPr>
          <p:cNvPr id="24" name="Picture 23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9990" y="2766842"/>
            <a:ext cx="510886" cy="118444"/>
          </a:xfrm>
          <a:prstGeom prst="rect">
            <a:avLst/>
          </a:prstGeom>
        </p:spPr>
      </p:pic>
      <p:pic>
        <p:nvPicPr>
          <p:cNvPr id="27" name="Picture 26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9915" y="2919242"/>
            <a:ext cx="510886" cy="118444"/>
          </a:xfrm>
          <a:prstGeom prst="rect">
            <a:avLst/>
          </a:prstGeom>
        </p:spPr>
      </p:pic>
      <p:pic>
        <p:nvPicPr>
          <p:cNvPr id="28" name="Picture 27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0465" y="2919242"/>
            <a:ext cx="510886" cy="118444"/>
          </a:xfrm>
          <a:prstGeom prst="rect">
            <a:avLst/>
          </a:prstGeom>
        </p:spPr>
      </p:pic>
      <p:pic>
        <p:nvPicPr>
          <p:cNvPr id="29" name="Picture 28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440" y="3062117"/>
            <a:ext cx="510886" cy="118444"/>
          </a:xfrm>
          <a:prstGeom prst="rect">
            <a:avLst/>
          </a:prstGeom>
        </p:spPr>
      </p:pic>
      <p:pic>
        <p:nvPicPr>
          <p:cNvPr id="30" name="Picture 29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9990" y="3062117"/>
            <a:ext cx="510886" cy="118444"/>
          </a:xfrm>
          <a:prstGeom prst="rect">
            <a:avLst/>
          </a:prstGeom>
        </p:spPr>
      </p:pic>
      <p:pic>
        <p:nvPicPr>
          <p:cNvPr id="31" name="Picture 30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440" y="3204992"/>
            <a:ext cx="510886" cy="118444"/>
          </a:xfrm>
          <a:prstGeom prst="rect">
            <a:avLst/>
          </a:prstGeom>
        </p:spPr>
      </p:pic>
      <p:pic>
        <p:nvPicPr>
          <p:cNvPr id="32" name="Picture 31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9990" y="3204992"/>
            <a:ext cx="510886" cy="118444"/>
          </a:xfrm>
          <a:prstGeom prst="rect">
            <a:avLst/>
          </a:prstGeom>
        </p:spPr>
      </p:pic>
      <p:pic>
        <p:nvPicPr>
          <p:cNvPr id="3077" name="Picture 5" descr="C:\Users\Andreas Haeberlen\AppData\Local\Microsoft\Windows\Temporary Internet Files\Content.IE5\GF4GBTMY\MC900434902[1]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6286500" y="3152775"/>
            <a:ext cx="580881" cy="580881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6274821" y="1790700"/>
            <a:ext cx="531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Bob</a:t>
            </a:r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6158032" y="2743200"/>
            <a:ext cx="803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Charlie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06033" y="36576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Daniel</a:t>
            </a:r>
            <a:endParaRPr lang="en-US" sz="1600"/>
          </a:p>
        </p:txBody>
      </p:sp>
      <p:sp>
        <p:nvSpPr>
          <p:cNvPr id="37" name="Cloud Callout 36"/>
          <p:cNvSpPr/>
          <p:nvPr/>
        </p:nvSpPr>
        <p:spPr bwMode="auto">
          <a:xfrm>
            <a:off x="6715125" y="409575"/>
            <a:ext cx="1581150" cy="923926"/>
          </a:xfrm>
          <a:prstGeom prst="cloudCallout">
            <a:avLst>
              <a:gd name="adj1" fmla="val -52177"/>
              <a:gd name="adj2" fmla="val 67994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Callout 37"/>
          <p:cNvSpPr/>
          <p:nvPr/>
        </p:nvSpPr>
        <p:spPr bwMode="auto">
          <a:xfrm>
            <a:off x="7372350" y="1314450"/>
            <a:ext cx="1626996" cy="1104900"/>
          </a:xfrm>
          <a:prstGeom prst="cloudCallout">
            <a:avLst>
              <a:gd name="adj1" fmla="val -86396"/>
              <a:gd name="adj2" fmla="val 54012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Callout 38"/>
          <p:cNvSpPr/>
          <p:nvPr/>
        </p:nvSpPr>
        <p:spPr bwMode="auto">
          <a:xfrm>
            <a:off x="7124700" y="2514600"/>
            <a:ext cx="1276350" cy="866775"/>
          </a:xfrm>
          <a:prstGeom prst="cloudCallout">
            <a:avLst>
              <a:gd name="adj1" fmla="val -77550"/>
              <a:gd name="adj2" fmla="val 46016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619125"/>
            <a:ext cx="533400" cy="533400"/>
          </a:xfrm>
          <a:prstGeom prst="rect">
            <a:avLst/>
          </a:prstGeom>
          <a:noFill/>
        </p:spPr>
      </p:pic>
      <p:pic>
        <p:nvPicPr>
          <p:cNvPr id="41" name="Picture 40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590" y="680867"/>
            <a:ext cx="510886" cy="118444"/>
          </a:xfrm>
          <a:prstGeom prst="rect">
            <a:avLst/>
          </a:prstGeom>
        </p:spPr>
      </p:pic>
      <p:pic>
        <p:nvPicPr>
          <p:cNvPr id="42" name="Picture 41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1065" y="833267"/>
            <a:ext cx="510886" cy="118444"/>
          </a:xfrm>
          <a:prstGeom prst="rect">
            <a:avLst/>
          </a:prstGeom>
        </p:spPr>
      </p:pic>
      <p:pic>
        <p:nvPicPr>
          <p:cNvPr id="43" name="Picture 42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590" y="976142"/>
            <a:ext cx="510886" cy="118444"/>
          </a:xfrm>
          <a:prstGeom prst="rect">
            <a:avLst/>
          </a:prstGeom>
        </p:spPr>
      </p:pic>
      <p:pic>
        <p:nvPicPr>
          <p:cNvPr id="44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0" y="1476375"/>
            <a:ext cx="533400" cy="533400"/>
          </a:xfrm>
          <a:prstGeom prst="rect">
            <a:avLst/>
          </a:prstGeom>
          <a:noFill/>
        </p:spPr>
      </p:pic>
      <p:pic>
        <p:nvPicPr>
          <p:cNvPr id="45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1025" y="1476375"/>
            <a:ext cx="533400" cy="533400"/>
          </a:xfrm>
          <a:prstGeom prst="rect">
            <a:avLst/>
          </a:prstGeom>
          <a:noFill/>
        </p:spPr>
      </p:pic>
      <p:pic>
        <p:nvPicPr>
          <p:cNvPr id="46" name="Picture 45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215" y="2081042"/>
            <a:ext cx="510886" cy="118444"/>
          </a:xfrm>
          <a:prstGeom prst="rect">
            <a:avLst/>
          </a:prstGeom>
        </p:spPr>
      </p:pic>
      <p:pic>
        <p:nvPicPr>
          <p:cNvPr id="47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7100" y="2695575"/>
            <a:ext cx="533400" cy="533400"/>
          </a:xfrm>
          <a:prstGeom prst="rect">
            <a:avLst/>
          </a:prstGeom>
          <a:noFill/>
        </p:spPr>
      </p:pic>
      <p:pic>
        <p:nvPicPr>
          <p:cNvPr id="48" name="Picture 47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0165" y="2662067"/>
            <a:ext cx="510886" cy="118444"/>
          </a:xfrm>
          <a:prstGeom prst="rect">
            <a:avLst/>
          </a:prstGeom>
        </p:spPr>
      </p:pic>
      <p:pic>
        <p:nvPicPr>
          <p:cNvPr id="49" name="Picture 48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0640" y="2814467"/>
            <a:ext cx="510886" cy="118444"/>
          </a:xfrm>
          <a:prstGeom prst="rect">
            <a:avLst/>
          </a:prstGeom>
        </p:spPr>
      </p:pic>
      <p:pic>
        <p:nvPicPr>
          <p:cNvPr id="50" name="Picture 49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0165" y="2957342"/>
            <a:ext cx="510886" cy="118444"/>
          </a:xfrm>
          <a:prstGeom prst="rect">
            <a:avLst/>
          </a:prstGeom>
        </p:spPr>
      </p:pic>
      <p:pic>
        <p:nvPicPr>
          <p:cNvPr id="51" name="Picture 50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0165" y="3100217"/>
            <a:ext cx="510886" cy="11844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775469" y="3381375"/>
            <a:ext cx="172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Physical machine</a:t>
            </a:r>
            <a:endParaRPr lang="en-US" sz="160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32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MCj04316160000[1]"/>
          <p:cNvPicPr>
            <a:picLocks noChangeAspect="1" noChangeArrowheads="1"/>
          </p:cNvPicPr>
          <p:nvPr/>
        </p:nvPicPr>
        <p:blipFill>
          <a:blip r:embed="rId2" cstate="print">
            <a:lum bright="53000" contrast="-7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8246" y="3622755"/>
            <a:ext cx="596754" cy="596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virtualization?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6" y="4567654"/>
            <a:ext cx="8727141" cy="1855931"/>
          </a:xfrm>
        </p:spPr>
        <p:txBody>
          <a:bodyPr>
            <a:normAutofit/>
          </a:bodyPr>
          <a:lstStyle/>
          <a:p>
            <a:r>
              <a:rPr lang="en-US" dirty="0" smtClean="0"/>
              <a:t>Alice can sell each customer a </a:t>
            </a:r>
            <a:r>
              <a:rPr lang="en-US" dirty="0" smtClean="0">
                <a:solidFill>
                  <a:srgbClr val="FF9900"/>
                </a:solidFill>
              </a:rPr>
              <a:t>virtual machine </a:t>
            </a:r>
            <a:r>
              <a:rPr lang="en-US" dirty="0" smtClean="0"/>
              <a:t>(VM) with the requested resources</a:t>
            </a:r>
          </a:p>
          <a:p>
            <a:pPr lvl="1"/>
            <a:r>
              <a:rPr lang="en-US" dirty="0" smtClean="0"/>
              <a:t>From each </a:t>
            </a:r>
            <a:r>
              <a:rPr lang="en-US" dirty="0" smtClean="0"/>
              <a:t>customer’s </a:t>
            </a:r>
            <a:r>
              <a:rPr lang="en-US" dirty="0" smtClean="0"/>
              <a:t>perspective, it appears as if they had a physical machine all by themselves (</a:t>
            </a:r>
            <a:r>
              <a:rPr lang="en-US" dirty="0" smtClean="0">
                <a:solidFill>
                  <a:srgbClr val="FF9900"/>
                </a:solidFill>
              </a:rPr>
              <a:t>isolation</a:t>
            </a:r>
            <a:r>
              <a:rPr lang="en-US" dirty="0" smtClean="0"/>
              <a:t>)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29</a:t>
            </a:fld>
            <a:endParaRPr lang="en-GB"/>
          </a:p>
        </p:txBody>
      </p:sp>
      <p:pic>
        <p:nvPicPr>
          <p:cNvPr id="6" name="Picture 51" descr="MCj0431616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195" y="2130423"/>
            <a:ext cx="1825480" cy="182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MCj0432624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3361" y="2741614"/>
            <a:ext cx="554036" cy="554036"/>
          </a:xfrm>
          <a:prstGeom prst="rect">
            <a:avLst/>
          </a:prstGeom>
          <a:noFill/>
        </p:spPr>
      </p:pic>
      <p:pic>
        <p:nvPicPr>
          <p:cNvPr id="8" name="Picture 3" descr="MCj0432623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581775" y="1847851"/>
            <a:ext cx="504825" cy="504825"/>
          </a:xfrm>
          <a:prstGeom prst="rect">
            <a:avLst/>
          </a:prstGeom>
          <a:noFill/>
        </p:spPr>
      </p:pic>
      <p:pic>
        <p:nvPicPr>
          <p:cNvPr id="9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1427163" y="2924176"/>
            <a:ext cx="639761" cy="63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467145" y="3514725"/>
            <a:ext cx="603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Alice</a:t>
            </a:r>
            <a:endParaRPr lang="en-US" sz="1600"/>
          </a:p>
        </p:txBody>
      </p:sp>
      <p:pic>
        <p:nvPicPr>
          <p:cNvPr id="3075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1250" y="2219325"/>
            <a:ext cx="533400" cy="533400"/>
          </a:xfrm>
          <a:prstGeom prst="rect">
            <a:avLst/>
          </a:prstGeom>
          <a:noFill/>
        </p:spPr>
      </p:pic>
      <p:pic>
        <p:nvPicPr>
          <p:cNvPr id="15" name="Picture 14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765" y="3252617"/>
            <a:ext cx="510886" cy="118444"/>
          </a:xfrm>
          <a:prstGeom prst="rect">
            <a:avLst/>
          </a:prstGeom>
        </p:spPr>
      </p:pic>
      <p:pic>
        <p:nvPicPr>
          <p:cNvPr id="19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2275" y="2219325"/>
            <a:ext cx="533400" cy="533400"/>
          </a:xfrm>
          <a:prstGeom prst="rect">
            <a:avLst/>
          </a:prstGeom>
          <a:noFill/>
        </p:spPr>
      </p:pic>
      <p:pic>
        <p:nvPicPr>
          <p:cNvPr id="20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0775" y="2733675"/>
            <a:ext cx="533400" cy="533400"/>
          </a:xfrm>
          <a:prstGeom prst="rect">
            <a:avLst/>
          </a:prstGeom>
          <a:noFill/>
        </p:spPr>
      </p:pic>
      <p:pic>
        <p:nvPicPr>
          <p:cNvPr id="21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2750" y="2743200"/>
            <a:ext cx="533400" cy="533400"/>
          </a:xfrm>
          <a:prstGeom prst="rect">
            <a:avLst/>
          </a:prstGeom>
          <a:noFill/>
        </p:spPr>
      </p:pic>
      <p:pic>
        <p:nvPicPr>
          <p:cNvPr id="24" name="Picture 23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315" y="3252617"/>
            <a:ext cx="510886" cy="118444"/>
          </a:xfrm>
          <a:prstGeom prst="rect">
            <a:avLst/>
          </a:prstGeom>
        </p:spPr>
      </p:pic>
      <p:pic>
        <p:nvPicPr>
          <p:cNvPr id="27" name="Picture 26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4240" y="3405017"/>
            <a:ext cx="510886" cy="118444"/>
          </a:xfrm>
          <a:prstGeom prst="rect">
            <a:avLst/>
          </a:prstGeom>
        </p:spPr>
      </p:pic>
      <p:pic>
        <p:nvPicPr>
          <p:cNvPr id="28" name="Picture 27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4790" y="3405017"/>
            <a:ext cx="510886" cy="118444"/>
          </a:xfrm>
          <a:prstGeom prst="rect">
            <a:avLst/>
          </a:prstGeom>
        </p:spPr>
      </p:pic>
      <p:pic>
        <p:nvPicPr>
          <p:cNvPr id="29" name="Picture 28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765" y="3547892"/>
            <a:ext cx="510886" cy="118444"/>
          </a:xfrm>
          <a:prstGeom prst="rect">
            <a:avLst/>
          </a:prstGeom>
        </p:spPr>
      </p:pic>
      <p:pic>
        <p:nvPicPr>
          <p:cNvPr id="30" name="Picture 29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315" y="3547892"/>
            <a:ext cx="510886" cy="118444"/>
          </a:xfrm>
          <a:prstGeom prst="rect">
            <a:avLst/>
          </a:prstGeom>
        </p:spPr>
      </p:pic>
      <p:pic>
        <p:nvPicPr>
          <p:cNvPr id="31" name="Picture 30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765" y="3690767"/>
            <a:ext cx="510886" cy="118444"/>
          </a:xfrm>
          <a:prstGeom prst="rect">
            <a:avLst/>
          </a:prstGeom>
        </p:spPr>
      </p:pic>
      <p:pic>
        <p:nvPicPr>
          <p:cNvPr id="32" name="Picture 31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315" y="3690767"/>
            <a:ext cx="510886" cy="118444"/>
          </a:xfrm>
          <a:prstGeom prst="rect">
            <a:avLst/>
          </a:prstGeom>
        </p:spPr>
      </p:pic>
      <p:pic>
        <p:nvPicPr>
          <p:cNvPr id="3077" name="Picture 5" descr="C:\Users\Andreas Haeberlen\AppData\Local\Microsoft\Windows\Temporary Internet Files\Content.IE5\GF4GBTMY\MC900434902[1]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6600825" y="3638550"/>
            <a:ext cx="580881" cy="580881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6589146" y="2276475"/>
            <a:ext cx="531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Bob</a:t>
            </a:r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6472357" y="3228975"/>
            <a:ext cx="803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Charlie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520358" y="414337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Daniel</a:t>
            </a:r>
            <a:endParaRPr lang="en-US" sz="1600"/>
          </a:p>
        </p:txBody>
      </p:sp>
      <p:pic>
        <p:nvPicPr>
          <p:cNvPr id="47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8725" y="3733799"/>
            <a:ext cx="314325" cy="314325"/>
          </a:xfrm>
          <a:prstGeom prst="rect">
            <a:avLst/>
          </a:prstGeom>
          <a:noFill/>
        </p:spPr>
      </p:pic>
      <p:grpSp>
        <p:nvGrpSpPr>
          <p:cNvPr id="57" name="Group 56"/>
          <p:cNvGrpSpPr/>
          <p:nvPr/>
        </p:nvGrpSpPr>
        <p:grpSpPr>
          <a:xfrm>
            <a:off x="5410687" y="3728867"/>
            <a:ext cx="351939" cy="376408"/>
            <a:chOff x="7880640" y="2662067"/>
            <a:chExt cx="520411" cy="556594"/>
          </a:xfrm>
        </p:grpSpPr>
        <p:pic>
          <p:nvPicPr>
            <p:cNvPr id="48" name="Picture 47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0165" y="2662067"/>
              <a:ext cx="510886" cy="118444"/>
            </a:xfrm>
            <a:prstGeom prst="rect">
              <a:avLst/>
            </a:prstGeom>
          </p:spPr>
        </p:pic>
        <p:pic>
          <p:nvPicPr>
            <p:cNvPr id="49" name="Picture 48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80640" y="2814467"/>
              <a:ext cx="510886" cy="118444"/>
            </a:xfrm>
            <a:prstGeom prst="rect">
              <a:avLst/>
            </a:prstGeom>
          </p:spPr>
        </p:pic>
        <p:pic>
          <p:nvPicPr>
            <p:cNvPr id="50" name="Picture 49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0165" y="2957342"/>
              <a:ext cx="510886" cy="118444"/>
            </a:xfrm>
            <a:prstGeom prst="rect">
              <a:avLst/>
            </a:prstGeom>
          </p:spPr>
        </p:pic>
        <p:pic>
          <p:nvPicPr>
            <p:cNvPr id="51" name="Picture 50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0165" y="3100217"/>
              <a:ext cx="510886" cy="118444"/>
            </a:xfrm>
            <a:prstGeom prst="rect">
              <a:avLst/>
            </a:prstGeom>
          </p:spPr>
        </p:pic>
      </p:grpSp>
      <p:pic>
        <p:nvPicPr>
          <p:cNvPr id="53" name="Picture 52" descr="MCj04316160000[1]"/>
          <p:cNvPicPr>
            <a:picLocks noChangeAspect="1" noChangeArrowheads="1"/>
          </p:cNvPicPr>
          <p:nvPr/>
        </p:nvPicPr>
        <p:blipFill>
          <a:blip r:embed="rId2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5413521" y="2663824"/>
            <a:ext cx="1053954" cy="105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TextBox 54"/>
          <p:cNvSpPr txBox="1"/>
          <p:nvPr/>
        </p:nvSpPr>
        <p:spPr>
          <a:xfrm>
            <a:off x="2089794" y="3867150"/>
            <a:ext cx="172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Physical machine</a:t>
            </a:r>
            <a:endParaRPr lang="en-US" sz="1600"/>
          </a:p>
        </p:txBody>
      </p:sp>
      <p:sp>
        <p:nvSpPr>
          <p:cNvPr id="56" name="TextBox 55"/>
          <p:cNvSpPr txBox="1"/>
          <p:nvPr/>
        </p:nvSpPr>
        <p:spPr>
          <a:xfrm>
            <a:off x="4721994" y="4229100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Virtual machines</a:t>
            </a:r>
            <a:endParaRPr lang="en-US" sz="1600"/>
          </a:p>
        </p:txBody>
      </p:sp>
      <p:grpSp>
        <p:nvGrpSpPr>
          <p:cNvPr id="58" name="Group 57"/>
          <p:cNvGrpSpPr/>
          <p:nvPr/>
        </p:nvGrpSpPr>
        <p:grpSpPr>
          <a:xfrm>
            <a:off x="5591176" y="2933700"/>
            <a:ext cx="732758" cy="475461"/>
            <a:chOff x="7620000" y="1476375"/>
            <a:chExt cx="1114425" cy="723111"/>
          </a:xfrm>
        </p:grpSpPr>
        <p:pic>
          <p:nvPicPr>
            <p:cNvPr id="44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5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1025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6" name="Picture 45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9215" y="2081042"/>
              <a:ext cx="510886" cy="118444"/>
            </a:xfrm>
            <a:prstGeom prst="rect">
              <a:avLst/>
            </a:prstGeom>
          </p:spPr>
        </p:pic>
      </p:grpSp>
      <p:pic>
        <p:nvPicPr>
          <p:cNvPr id="52" name="Picture 51" descr="MCj04316160000[1]"/>
          <p:cNvPicPr>
            <a:picLocks noChangeAspect="1" noChangeArrowheads="1"/>
          </p:cNvPicPr>
          <p:nvPr/>
        </p:nvPicPr>
        <p:blipFill>
          <a:blip r:embed="rId2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5137296" y="1854199"/>
            <a:ext cx="736520" cy="736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9" name="Group 58"/>
          <p:cNvGrpSpPr/>
          <p:nvPr/>
        </p:nvGrpSpPr>
        <p:grpSpPr>
          <a:xfrm>
            <a:off x="5105399" y="2000250"/>
            <a:ext cx="789385" cy="371475"/>
            <a:chOff x="6858000" y="619125"/>
            <a:chExt cx="1133476" cy="533400"/>
          </a:xfrm>
        </p:grpSpPr>
        <p:pic>
          <p:nvPicPr>
            <p:cNvPr id="40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61912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1" name="Picture 40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80590" y="680867"/>
              <a:ext cx="510886" cy="118444"/>
            </a:xfrm>
            <a:prstGeom prst="rect">
              <a:avLst/>
            </a:prstGeom>
          </p:spPr>
        </p:pic>
        <p:pic>
          <p:nvPicPr>
            <p:cNvPr id="42" name="Picture 41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065" y="833267"/>
              <a:ext cx="510886" cy="118444"/>
            </a:xfrm>
            <a:prstGeom prst="rect">
              <a:avLst/>
            </a:prstGeom>
          </p:spPr>
        </p:pic>
        <p:pic>
          <p:nvPicPr>
            <p:cNvPr id="43" name="Picture 42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80590" y="976142"/>
              <a:ext cx="510886" cy="118444"/>
            </a:xfrm>
            <a:prstGeom prst="rect">
              <a:avLst/>
            </a:prstGeom>
          </p:spPr>
        </p:pic>
      </p:grpSp>
      <p:sp>
        <p:nvSpPr>
          <p:cNvPr id="60" name="TextBox 59"/>
          <p:cNvSpPr txBox="1"/>
          <p:nvPr/>
        </p:nvSpPr>
        <p:spPr>
          <a:xfrm>
            <a:off x="4003229" y="2540319"/>
            <a:ext cx="941283" cy="102721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r>
              <a:rPr lang="en-US" sz="1600" dirty="0" smtClean="0"/>
              <a:t>Virtual </a:t>
            </a:r>
            <a:br>
              <a:rPr lang="en-US" sz="1600" dirty="0" smtClean="0"/>
            </a:br>
            <a:r>
              <a:rPr lang="en-US" sz="1600" dirty="0" smtClean="0"/>
              <a:t>machine</a:t>
            </a:r>
            <a:br>
              <a:rPr lang="en-US" sz="1600" dirty="0" smtClean="0"/>
            </a:br>
            <a:r>
              <a:rPr lang="en-US" sz="1600" dirty="0" smtClean="0"/>
              <a:t>monitor</a:t>
            </a:r>
            <a:br>
              <a:rPr lang="en-US" sz="1600" dirty="0" smtClean="0"/>
            </a:br>
            <a:r>
              <a:rPr lang="en-US" sz="1600" dirty="0" smtClean="0"/>
              <a:t>(VMM)</a:t>
            </a:r>
            <a:endParaRPr lang="en-US" sz="1600" dirty="0"/>
          </a:p>
        </p:txBody>
      </p:sp>
      <p:cxnSp>
        <p:nvCxnSpPr>
          <p:cNvPr id="62" name="Straight Arrow Connector 61"/>
          <p:cNvCxnSpPr>
            <a:endCxn id="60" idx="1"/>
          </p:cNvCxnSpPr>
          <p:nvPr/>
        </p:nvCxnSpPr>
        <p:spPr bwMode="auto">
          <a:xfrm flipV="1">
            <a:off x="3562350" y="3053924"/>
            <a:ext cx="440879" cy="131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/>
          <p:nvPr/>
        </p:nvCxnSpPr>
        <p:spPr bwMode="auto">
          <a:xfrm flipV="1">
            <a:off x="4953000" y="2476500"/>
            <a:ext cx="419100" cy="4095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Straight Arrow Connector 66"/>
          <p:cNvCxnSpPr>
            <a:stCxn id="60" idx="3"/>
          </p:cNvCxnSpPr>
          <p:nvPr/>
        </p:nvCxnSpPr>
        <p:spPr bwMode="auto">
          <a:xfrm>
            <a:off x="4944512" y="3053924"/>
            <a:ext cx="608563" cy="321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endCxn id="54" idx="0"/>
          </p:cNvCxnSpPr>
          <p:nvPr/>
        </p:nvCxnSpPr>
        <p:spPr bwMode="auto">
          <a:xfrm>
            <a:off x="4962525" y="3257550"/>
            <a:ext cx="454098" cy="36520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0" name="Cloud Callout 69"/>
          <p:cNvSpPr/>
          <p:nvPr/>
        </p:nvSpPr>
        <p:spPr bwMode="auto">
          <a:xfrm>
            <a:off x="6981825" y="1304925"/>
            <a:ext cx="800100" cy="609600"/>
          </a:xfrm>
          <a:prstGeom prst="cloudCallout">
            <a:avLst>
              <a:gd name="adj1" fmla="val -43452"/>
              <a:gd name="adj2" fmla="val 70313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loud Callout 72"/>
          <p:cNvSpPr/>
          <p:nvPr/>
        </p:nvSpPr>
        <p:spPr bwMode="auto">
          <a:xfrm>
            <a:off x="7096125" y="2162175"/>
            <a:ext cx="800100" cy="609600"/>
          </a:xfrm>
          <a:prstGeom prst="cloudCallout">
            <a:avLst>
              <a:gd name="adj1" fmla="val -43452"/>
              <a:gd name="adj2" fmla="val 70313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loud Callout 74"/>
          <p:cNvSpPr/>
          <p:nvPr/>
        </p:nvSpPr>
        <p:spPr bwMode="auto">
          <a:xfrm>
            <a:off x="7162800" y="3028950"/>
            <a:ext cx="800100" cy="609600"/>
          </a:xfrm>
          <a:prstGeom prst="cloudCallout">
            <a:avLst>
              <a:gd name="adj1" fmla="val -43452"/>
              <a:gd name="adj2" fmla="val 70313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600px-Smiley.svg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162799" y="1400174"/>
            <a:ext cx="428625" cy="428625"/>
          </a:xfrm>
          <a:prstGeom prst="rect">
            <a:avLst/>
          </a:prstGeom>
        </p:spPr>
      </p:pic>
      <p:pic>
        <p:nvPicPr>
          <p:cNvPr id="63" name="Picture 62" descr="600px-Smiley.svg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96149" y="2238374"/>
            <a:ext cx="428625" cy="428625"/>
          </a:xfrm>
          <a:prstGeom prst="rect">
            <a:avLst/>
          </a:prstGeom>
        </p:spPr>
      </p:pic>
      <p:pic>
        <p:nvPicPr>
          <p:cNvPr id="64" name="Picture 63" descr="600px-Smiley.svg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343774" y="3124199"/>
            <a:ext cx="428625" cy="428625"/>
          </a:xfrm>
          <a:prstGeom prst="rect">
            <a:avLst/>
          </a:prstGeom>
        </p:spPr>
      </p:pic>
      <p:sp>
        <p:nvSpPr>
          <p:cNvPr id="23" name="Date Placeholder 2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876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many users and objects?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mtClean="0"/>
              <a:t>Flickr has &gt;6 billion photos</a:t>
            </a:r>
          </a:p>
          <a:p>
            <a:endParaRPr lang="en-US" smtClean="0"/>
          </a:p>
          <a:p>
            <a:r>
              <a:rPr lang="en-US" smtClean="0"/>
              <a:t>Facebook has 1.15 billion active users</a:t>
            </a:r>
          </a:p>
          <a:p>
            <a:endParaRPr lang="en-US" smtClean="0"/>
          </a:p>
          <a:p>
            <a:r>
              <a:rPr lang="en-US" smtClean="0"/>
              <a:t>Google is serving &gt;1.2 billion queries/day on more than 27 billion items</a:t>
            </a:r>
          </a:p>
          <a:p>
            <a:endParaRPr lang="en-US" smtClean="0"/>
          </a:p>
          <a:p>
            <a:r>
              <a:rPr lang="en-US" smtClean="0"/>
              <a:t>&gt;2 billion videos/day watched on YouTube</a:t>
            </a:r>
          </a:p>
          <a:p>
            <a:endParaRPr lang="en-US" smtClean="0"/>
          </a:p>
          <a:p>
            <a:endParaRPr lang="en-US" smtClean="0"/>
          </a:p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001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memchip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0198" y="3413982"/>
            <a:ext cx="510886" cy="118444"/>
          </a:xfrm>
          <a:prstGeom prst="rect">
            <a:avLst/>
          </a:prstGeom>
        </p:spPr>
      </p:pic>
      <p:pic>
        <p:nvPicPr>
          <p:cNvPr id="23" name="Picture 22" descr="memchip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0673" y="3566382"/>
            <a:ext cx="510886" cy="118444"/>
          </a:xfrm>
          <a:prstGeom prst="rect">
            <a:avLst/>
          </a:prstGeom>
        </p:spPr>
      </p:pic>
      <p:pic>
        <p:nvPicPr>
          <p:cNvPr id="24" name="Picture 23" descr="memchip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0198" y="3709257"/>
            <a:ext cx="510886" cy="1184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does it work?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6" y="3890454"/>
            <a:ext cx="8727141" cy="253313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Resources (CPU, memory, ...) are virtualized</a:t>
            </a:r>
          </a:p>
          <a:p>
            <a:pPr lvl="1"/>
            <a:r>
              <a:rPr lang="en-US" dirty="0" smtClean="0"/>
              <a:t>VMM ("Hypervisor") has translation tables that map requests for virtual resources to physical resources</a:t>
            </a:r>
          </a:p>
          <a:p>
            <a:pPr lvl="1"/>
            <a:r>
              <a:rPr lang="en-US" dirty="0" smtClean="0"/>
              <a:t>Example: VM 1 accesses memory cell #323; VMM maps this to memory cell </a:t>
            </a:r>
            <a:r>
              <a:rPr lang="en-US" dirty="0" smtClean="0"/>
              <a:t>#123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For which resources does this (not) work?</a:t>
            </a:r>
          </a:p>
          <a:p>
            <a:pPr lvl="1"/>
            <a:r>
              <a:rPr lang="en-US" dirty="0" smtClean="0"/>
              <a:t>How do VMMs differ from OS kernels?</a:t>
            </a:r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6" name="Rectangle 5"/>
          <p:cNvSpPr/>
          <p:nvPr/>
        </p:nvSpPr>
        <p:spPr bwMode="auto">
          <a:xfrm>
            <a:off x="2537011" y="1488141"/>
            <a:ext cx="2366683" cy="2312894"/>
          </a:xfrm>
          <a:prstGeom prst="rect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49676" y="3558988"/>
            <a:ext cx="11480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</a:rPr>
              <a:t>Physical machine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671482" y="1604682"/>
            <a:ext cx="986117" cy="1219200"/>
          </a:xfrm>
          <a:prstGeom prst="rect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3792070" y="1604682"/>
            <a:ext cx="986119" cy="1219200"/>
          </a:xfrm>
          <a:prstGeom prst="rect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43199" y="2411506"/>
            <a:ext cx="824753" cy="322729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600" smtClean="0"/>
              <a:t>OS 1</a:t>
            </a:r>
            <a:endParaRPr lang="en-US" sz="1600"/>
          </a:p>
        </p:txBody>
      </p:sp>
      <p:sp>
        <p:nvSpPr>
          <p:cNvPr id="13" name="Rectangle 12"/>
          <p:cNvSpPr/>
          <p:nvPr/>
        </p:nvSpPr>
        <p:spPr bwMode="auto">
          <a:xfrm>
            <a:off x="3872752" y="2411506"/>
            <a:ext cx="824753" cy="322729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600" smtClean="0"/>
              <a:t>OS 2</a:t>
            </a:r>
            <a:endParaRPr lang="en-US" sz="1600"/>
          </a:p>
        </p:txBody>
      </p:sp>
      <p:sp>
        <p:nvSpPr>
          <p:cNvPr id="14" name="Rectangle 13"/>
          <p:cNvSpPr/>
          <p:nvPr/>
        </p:nvSpPr>
        <p:spPr bwMode="auto">
          <a:xfrm>
            <a:off x="2752164" y="1694329"/>
            <a:ext cx="537882" cy="295835"/>
          </a:xfrm>
          <a:prstGeom prst="rect">
            <a:avLst/>
          </a:prstGeom>
          <a:solidFill>
            <a:srgbClr val="66FF3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600" smtClean="0"/>
              <a:t>App</a:t>
            </a:r>
            <a:endParaRPr lang="en-US" sz="1600"/>
          </a:p>
        </p:txBody>
      </p:sp>
      <p:sp>
        <p:nvSpPr>
          <p:cNvPr id="15" name="Rectangle 14"/>
          <p:cNvSpPr/>
          <p:nvPr/>
        </p:nvSpPr>
        <p:spPr bwMode="auto">
          <a:xfrm>
            <a:off x="2752164" y="2034988"/>
            <a:ext cx="537882" cy="295835"/>
          </a:xfrm>
          <a:prstGeom prst="rect">
            <a:avLst/>
          </a:prstGeom>
          <a:solidFill>
            <a:srgbClr val="66FF3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600" smtClean="0"/>
              <a:t>App</a:t>
            </a:r>
            <a:endParaRPr lang="en-US" sz="1600"/>
          </a:p>
        </p:txBody>
      </p:sp>
      <p:sp>
        <p:nvSpPr>
          <p:cNvPr id="17" name="Rectangle 16"/>
          <p:cNvSpPr/>
          <p:nvPr/>
        </p:nvSpPr>
        <p:spPr bwMode="auto">
          <a:xfrm>
            <a:off x="3881717" y="2026023"/>
            <a:ext cx="537882" cy="295835"/>
          </a:xfrm>
          <a:prstGeom prst="rect">
            <a:avLst/>
          </a:prstGeom>
          <a:solidFill>
            <a:srgbClr val="66FF3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600" smtClean="0"/>
              <a:t>App</a:t>
            </a:r>
            <a:endParaRPr lang="en-US" sz="1600"/>
          </a:p>
        </p:txBody>
      </p:sp>
      <p:sp>
        <p:nvSpPr>
          <p:cNvPr id="18" name="Rectangle 17"/>
          <p:cNvSpPr/>
          <p:nvPr/>
        </p:nvSpPr>
        <p:spPr bwMode="auto">
          <a:xfrm>
            <a:off x="2671482" y="3003177"/>
            <a:ext cx="2097741" cy="537883"/>
          </a:xfrm>
          <a:prstGeom prst="rect">
            <a:avLst/>
          </a:prstGeom>
          <a:solidFill>
            <a:srgbClr val="FF99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mtClean="0"/>
              <a:t>VMM</a:t>
            </a:r>
            <a:endParaRPr lang="en-US"/>
          </a:p>
        </p:txBody>
      </p:sp>
      <p:pic>
        <p:nvPicPr>
          <p:cNvPr id="19" name="Picture 18" descr="memchip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5727" y="3476735"/>
            <a:ext cx="510886" cy="118444"/>
          </a:xfrm>
          <a:prstGeom prst="rect">
            <a:avLst/>
          </a:prstGeom>
        </p:spPr>
      </p:pic>
      <p:pic>
        <p:nvPicPr>
          <p:cNvPr id="20" name="Picture 19" descr="memchip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6202" y="3629135"/>
            <a:ext cx="510886" cy="118444"/>
          </a:xfrm>
          <a:prstGeom prst="rect">
            <a:avLst/>
          </a:prstGeom>
        </p:spPr>
      </p:pic>
      <p:pic>
        <p:nvPicPr>
          <p:cNvPr id="21" name="Picture 20" descr="memchip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5727" y="3772010"/>
            <a:ext cx="510886" cy="118444"/>
          </a:xfrm>
          <a:prstGeom prst="rect">
            <a:avLst/>
          </a:prstGeom>
        </p:spPr>
      </p:pic>
      <p:pic>
        <p:nvPicPr>
          <p:cNvPr id="31" name="Picture 30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2971" y="2564466"/>
            <a:ext cx="806552" cy="66675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 bwMode="auto">
          <a:xfrm>
            <a:off x="4912659" y="3594854"/>
            <a:ext cx="1416423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Rectangle 34"/>
          <p:cNvSpPr/>
          <p:nvPr/>
        </p:nvSpPr>
        <p:spPr bwMode="auto">
          <a:xfrm>
            <a:off x="2805952" y="3119718"/>
            <a:ext cx="215153" cy="295835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412378" y="1800411"/>
          <a:ext cx="158675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520"/>
                <a:gridCol w="648349"/>
                <a:gridCol w="656882"/>
              </a:tblGrid>
              <a:tr h="237814">
                <a:tc>
                  <a:txBody>
                    <a:bodyPr/>
                    <a:lstStyle/>
                    <a:p>
                      <a:pPr algn="ctr"/>
                      <a:r>
                        <a:rPr lang="en-US" sz="1000" smtClean="0"/>
                        <a:t>VM</a:t>
                      </a:r>
                      <a:endParaRPr lang="en-US" sz="10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smtClean="0"/>
                        <a:t>Virt</a:t>
                      </a:r>
                      <a:endParaRPr lang="en-US" sz="10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smtClean="0"/>
                        <a:t>Phys</a:t>
                      </a:r>
                      <a:endParaRPr lang="en-US" sz="1000"/>
                    </a:p>
                  </a:txBody>
                  <a:tcPr anchor="ctr"/>
                </a:tc>
              </a:tr>
              <a:tr h="237814">
                <a:tc>
                  <a:txBody>
                    <a:bodyPr/>
                    <a:lstStyle/>
                    <a:p>
                      <a:r>
                        <a:rPr lang="en-US" sz="1000" smtClean="0"/>
                        <a:t>1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mtClean="0"/>
                        <a:t>0-99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mtClean="0"/>
                        <a:t>0-99</a:t>
                      </a:r>
                      <a:endParaRPr lang="en-US" sz="1000"/>
                    </a:p>
                  </a:txBody>
                  <a:tcPr/>
                </a:tc>
              </a:tr>
              <a:tr h="237814">
                <a:tc>
                  <a:txBody>
                    <a:bodyPr/>
                    <a:lstStyle/>
                    <a:p>
                      <a:r>
                        <a:rPr lang="en-US" sz="1000" smtClean="0"/>
                        <a:t>1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mtClean="0"/>
                        <a:t>299-399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mtClean="0"/>
                        <a:t>100-199</a:t>
                      </a:r>
                      <a:endParaRPr lang="en-US" sz="1000"/>
                    </a:p>
                  </a:txBody>
                  <a:tcPr/>
                </a:tc>
              </a:tr>
              <a:tr h="237814">
                <a:tc>
                  <a:txBody>
                    <a:bodyPr/>
                    <a:lstStyle/>
                    <a:p>
                      <a:r>
                        <a:rPr lang="en-US" sz="1000" smtClean="0"/>
                        <a:t>2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mtClean="0"/>
                        <a:t>0-99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mtClean="0"/>
                        <a:t>300-399</a:t>
                      </a:r>
                      <a:endParaRPr lang="en-US" sz="1000"/>
                    </a:p>
                  </a:txBody>
                  <a:tcPr/>
                </a:tc>
              </a:tr>
              <a:tr h="237814">
                <a:tc>
                  <a:txBody>
                    <a:bodyPr/>
                    <a:lstStyle/>
                    <a:p>
                      <a:r>
                        <a:rPr lang="en-US" sz="1000" smtClean="0"/>
                        <a:t>2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mtClean="0"/>
                        <a:t>200-299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mtClean="0"/>
                        <a:t>500-599</a:t>
                      </a:r>
                      <a:endParaRPr lang="en-US" sz="1000"/>
                    </a:p>
                  </a:txBody>
                  <a:tcPr/>
                </a:tc>
              </a:tr>
              <a:tr h="237814">
                <a:tc>
                  <a:txBody>
                    <a:bodyPr/>
                    <a:lstStyle/>
                    <a:p>
                      <a:r>
                        <a:rPr lang="en-US" sz="1000" smtClean="0"/>
                        <a:t>2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mtClean="0"/>
                        <a:t>600-699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mtClean="0"/>
                        <a:t>400-499</a:t>
                      </a:r>
                      <a:endParaRPr lang="en-US" sz="100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7" name="Group 56"/>
          <p:cNvGrpSpPr/>
          <p:nvPr/>
        </p:nvGrpSpPr>
        <p:grpSpPr>
          <a:xfrm>
            <a:off x="412377" y="1828800"/>
            <a:ext cx="2635623" cy="1600200"/>
            <a:chOff x="412377" y="1828800"/>
            <a:chExt cx="2635623" cy="1600200"/>
          </a:xfrm>
        </p:grpSpPr>
        <p:cxnSp>
          <p:nvCxnSpPr>
            <p:cNvPr id="38" name="Straight Connector 37"/>
            <p:cNvCxnSpPr/>
            <p:nvPr/>
          </p:nvCxnSpPr>
          <p:spPr bwMode="auto">
            <a:xfrm flipH="1" flipV="1">
              <a:off x="1999130" y="1828800"/>
              <a:ext cx="1048870" cy="12954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 flipH="1" flipV="1">
              <a:off x="412377" y="3263153"/>
              <a:ext cx="2407023" cy="165847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 flipH="1" flipV="1">
              <a:off x="2008094" y="2716306"/>
              <a:ext cx="806824" cy="40789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flipH="1" flipV="1">
              <a:off x="1981200" y="3276600"/>
              <a:ext cx="1066800" cy="1524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9" name="TextBox 48"/>
          <p:cNvSpPr txBox="1"/>
          <p:nvPr/>
        </p:nvSpPr>
        <p:spPr>
          <a:xfrm>
            <a:off x="367930" y="3361765"/>
            <a:ext cx="1672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Translation table</a:t>
            </a:r>
            <a:endParaRPr lang="en-US" sz="1600"/>
          </a:p>
        </p:txBody>
      </p:sp>
      <p:sp>
        <p:nvSpPr>
          <p:cNvPr id="50" name="TextBox 49"/>
          <p:cNvSpPr txBox="1"/>
          <p:nvPr/>
        </p:nvSpPr>
        <p:spPr>
          <a:xfrm>
            <a:off x="3254188" y="1595714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</a:rPr>
              <a:t>VM 1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47883" y="1595713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</a:rPr>
              <a:t>VM 2</a:t>
            </a:r>
            <a:endParaRPr lang="en-US" sz="1000">
              <a:solidFill>
                <a:schemeClr val="bg1"/>
              </a:solidFill>
            </a:endParaRPr>
          </a:p>
        </p:txBody>
      </p:sp>
      <p:cxnSp>
        <p:nvCxnSpPr>
          <p:cNvPr id="52" name="Straight Arrow Connector 51"/>
          <p:cNvCxnSpPr>
            <a:endCxn id="31" idx="1"/>
          </p:cNvCxnSpPr>
          <p:nvPr/>
        </p:nvCxnSpPr>
        <p:spPr bwMode="auto">
          <a:xfrm flipV="1">
            <a:off x="4912659" y="2897841"/>
            <a:ext cx="1450312" cy="4639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54" name="Picture 53" descr="index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17020" y="1416423"/>
            <a:ext cx="1058115" cy="1058115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 bwMode="auto">
          <a:xfrm flipV="1">
            <a:off x="4912659" y="2088776"/>
            <a:ext cx="1541929" cy="104887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34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 descr="MMj02363570000[1]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666750"/>
            <a:ext cx="746125" cy="101758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Benefit: Migration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6" y="5053429"/>
            <a:ext cx="8727141" cy="137015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What if the machine needs to be shut down?</a:t>
            </a:r>
          </a:p>
          <a:p>
            <a:pPr lvl="1"/>
            <a:r>
              <a:rPr lang="en-US" dirty="0" smtClean="0"/>
              <a:t>e.g., for maintenance, consolidation, ...</a:t>
            </a:r>
          </a:p>
          <a:p>
            <a:pPr lvl="1"/>
            <a:r>
              <a:rPr lang="en-US" dirty="0" smtClean="0"/>
              <a:t>Alice can </a:t>
            </a:r>
            <a:r>
              <a:rPr lang="en-US" dirty="0" smtClean="0">
                <a:solidFill>
                  <a:srgbClr val="FF9900"/>
                </a:solidFill>
              </a:rPr>
              <a:t>migrate</a:t>
            </a:r>
            <a:r>
              <a:rPr lang="en-US" dirty="0" smtClean="0"/>
              <a:t> the VMs to different physical machines without any customers noticing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31</a:t>
            </a:fld>
            <a:endParaRPr lang="en-GB"/>
          </a:p>
        </p:txBody>
      </p:sp>
      <p:pic>
        <p:nvPicPr>
          <p:cNvPr id="6" name="Picture 5" descr="MCj04316160000[1]"/>
          <p:cNvPicPr>
            <a:picLocks noChangeAspect="1" noChangeArrowheads="1"/>
          </p:cNvPicPr>
          <p:nvPr/>
        </p:nvPicPr>
        <p:blipFill>
          <a:blip r:embed="rId3" cstate="print">
            <a:lum bright="53000" contrast="-7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8246" y="3622755"/>
            <a:ext cx="596754" cy="596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1" descr="MCj043161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195" y="1520823"/>
            <a:ext cx="1825480" cy="182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MCj0432624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3361" y="2741614"/>
            <a:ext cx="554036" cy="554036"/>
          </a:xfrm>
          <a:prstGeom prst="rect">
            <a:avLst/>
          </a:prstGeom>
          <a:noFill/>
        </p:spPr>
      </p:pic>
      <p:pic>
        <p:nvPicPr>
          <p:cNvPr id="9" name="Picture 3" descr="MCj0432623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581775" y="1847851"/>
            <a:ext cx="504825" cy="504825"/>
          </a:xfrm>
          <a:prstGeom prst="rect">
            <a:avLst/>
          </a:prstGeom>
          <a:noFill/>
        </p:spPr>
      </p:pic>
      <p:pic>
        <p:nvPicPr>
          <p:cNvPr id="10" name="Picture 19" descr="greenguy"/>
          <p:cNvPicPr>
            <a:picLocks noChangeAspect="1" noChangeArrowheads="1"/>
          </p:cNvPicPr>
          <p:nvPr/>
        </p:nvPicPr>
        <p:blipFill>
          <a:blip r:embed="rId6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1265238" y="2438401"/>
            <a:ext cx="639761" cy="63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305220" y="3028950"/>
            <a:ext cx="603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Alice</a:t>
            </a:r>
            <a:endParaRPr lang="en-US" sz="1600"/>
          </a:p>
        </p:txBody>
      </p:sp>
      <p:pic>
        <p:nvPicPr>
          <p:cNvPr id="12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1250" y="1609725"/>
            <a:ext cx="533400" cy="533400"/>
          </a:xfrm>
          <a:prstGeom prst="rect">
            <a:avLst/>
          </a:prstGeom>
          <a:noFill/>
        </p:spPr>
      </p:pic>
      <p:pic>
        <p:nvPicPr>
          <p:cNvPr id="13" name="Picture 12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765" y="2643017"/>
            <a:ext cx="510886" cy="118444"/>
          </a:xfrm>
          <a:prstGeom prst="rect">
            <a:avLst/>
          </a:prstGeom>
        </p:spPr>
      </p:pic>
      <p:pic>
        <p:nvPicPr>
          <p:cNvPr id="14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2275" y="1609725"/>
            <a:ext cx="533400" cy="533400"/>
          </a:xfrm>
          <a:prstGeom prst="rect">
            <a:avLst/>
          </a:prstGeom>
          <a:noFill/>
        </p:spPr>
      </p:pic>
      <p:pic>
        <p:nvPicPr>
          <p:cNvPr id="15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0775" y="2124075"/>
            <a:ext cx="533400" cy="533400"/>
          </a:xfrm>
          <a:prstGeom prst="rect">
            <a:avLst/>
          </a:prstGeom>
          <a:noFill/>
        </p:spPr>
      </p:pic>
      <p:pic>
        <p:nvPicPr>
          <p:cNvPr id="16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2750" y="2133600"/>
            <a:ext cx="533400" cy="533400"/>
          </a:xfrm>
          <a:prstGeom prst="rect">
            <a:avLst/>
          </a:prstGeom>
          <a:noFill/>
        </p:spPr>
      </p:pic>
      <p:pic>
        <p:nvPicPr>
          <p:cNvPr id="17" name="Picture 16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315" y="2643017"/>
            <a:ext cx="510886" cy="118444"/>
          </a:xfrm>
          <a:prstGeom prst="rect">
            <a:avLst/>
          </a:prstGeom>
        </p:spPr>
      </p:pic>
      <p:pic>
        <p:nvPicPr>
          <p:cNvPr id="18" name="Picture 17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4240" y="2795417"/>
            <a:ext cx="510886" cy="118444"/>
          </a:xfrm>
          <a:prstGeom prst="rect">
            <a:avLst/>
          </a:prstGeom>
        </p:spPr>
      </p:pic>
      <p:pic>
        <p:nvPicPr>
          <p:cNvPr id="19" name="Picture 18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4790" y="2795417"/>
            <a:ext cx="510886" cy="118444"/>
          </a:xfrm>
          <a:prstGeom prst="rect">
            <a:avLst/>
          </a:prstGeom>
        </p:spPr>
      </p:pic>
      <p:pic>
        <p:nvPicPr>
          <p:cNvPr id="20" name="Picture 19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765" y="2938292"/>
            <a:ext cx="510886" cy="118444"/>
          </a:xfrm>
          <a:prstGeom prst="rect">
            <a:avLst/>
          </a:prstGeom>
        </p:spPr>
      </p:pic>
      <p:pic>
        <p:nvPicPr>
          <p:cNvPr id="21" name="Picture 20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315" y="2938292"/>
            <a:ext cx="510886" cy="118444"/>
          </a:xfrm>
          <a:prstGeom prst="rect">
            <a:avLst/>
          </a:prstGeom>
        </p:spPr>
      </p:pic>
      <p:pic>
        <p:nvPicPr>
          <p:cNvPr id="22" name="Picture 21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765" y="3081167"/>
            <a:ext cx="510886" cy="118444"/>
          </a:xfrm>
          <a:prstGeom prst="rect">
            <a:avLst/>
          </a:prstGeom>
        </p:spPr>
      </p:pic>
      <p:pic>
        <p:nvPicPr>
          <p:cNvPr id="23" name="Picture 22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315" y="3081167"/>
            <a:ext cx="510886" cy="118444"/>
          </a:xfrm>
          <a:prstGeom prst="rect">
            <a:avLst/>
          </a:prstGeom>
        </p:spPr>
      </p:pic>
      <p:pic>
        <p:nvPicPr>
          <p:cNvPr id="24" name="Picture 5" descr="C:\Users\Andreas Haeberlen\AppData\Local\Microsoft\Windows\Temporary Internet Files\Content.IE5\GF4GBTMY\MC900434902[1]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6600825" y="3638550"/>
            <a:ext cx="580881" cy="580881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6589146" y="2276475"/>
            <a:ext cx="531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Bob</a:t>
            </a:r>
            <a:endParaRPr 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6472357" y="3228975"/>
            <a:ext cx="803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Charlie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20358" y="414337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Daniel</a:t>
            </a:r>
            <a:endParaRPr lang="en-US" sz="1600"/>
          </a:p>
        </p:txBody>
      </p:sp>
      <p:pic>
        <p:nvPicPr>
          <p:cNvPr id="28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8725" y="3733799"/>
            <a:ext cx="314325" cy="314325"/>
          </a:xfrm>
          <a:prstGeom prst="rect">
            <a:avLst/>
          </a:prstGeom>
          <a:noFill/>
        </p:spPr>
      </p:pic>
      <p:grpSp>
        <p:nvGrpSpPr>
          <p:cNvPr id="29" name="Group 28"/>
          <p:cNvGrpSpPr/>
          <p:nvPr/>
        </p:nvGrpSpPr>
        <p:grpSpPr>
          <a:xfrm>
            <a:off x="5410687" y="3728867"/>
            <a:ext cx="351939" cy="376408"/>
            <a:chOff x="7880640" y="2662067"/>
            <a:chExt cx="520411" cy="556594"/>
          </a:xfrm>
        </p:grpSpPr>
        <p:pic>
          <p:nvPicPr>
            <p:cNvPr id="30" name="Picture 29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0165" y="2662067"/>
              <a:ext cx="510886" cy="118444"/>
            </a:xfrm>
            <a:prstGeom prst="rect">
              <a:avLst/>
            </a:prstGeom>
          </p:spPr>
        </p:pic>
        <p:pic>
          <p:nvPicPr>
            <p:cNvPr id="31" name="Picture 30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80640" y="2814467"/>
              <a:ext cx="510886" cy="118444"/>
            </a:xfrm>
            <a:prstGeom prst="rect">
              <a:avLst/>
            </a:prstGeom>
          </p:spPr>
        </p:pic>
        <p:pic>
          <p:nvPicPr>
            <p:cNvPr id="32" name="Picture 31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0165" y="2957342"/>
              <a:ext cx="510886" cy="118444"/>
            </a:xfrm>
            <a:prstGeom prst="rect">
              <a:avLst/>
            </a:prstGeom>
          </p:spPr>
        </p:pic>
        <p:pic>
          <p:nvPicPr>
            <p:cNvPr id="33" name="Picture 32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0165" y="3100217"/>
              <a:ext cx="510886" cy="118444"/>
            </a:xfrm>
            <a:prstGeom prst="rect">
              <a:avLst/>
            </a:prstGeom>
          </p:spPr>
        </p:pic>
      </p:grpSp>
      <p:pic>
        <p:nvPicPr>
          <p:cNvPr id="34" name="Picture 33" descr="MCj04316160000[1]"/>
          <p:cNvPicPr>
            <a:picLocks noChangeAspect="1" noChangeArrowheads="1"/>
          </p:cNvPicPr>
          <p:nvPr/>
        </p:nvPicPr>
        <p:blipFill>
          <a:blip r:embed="rId3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5413521" y="2663824"/>
            <a:ext cx="1053954" cy="105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34"/>
          <p:cNvSpPr txBox="1"/>
          <p:nvPr/>
        </p:nvSpPr>
        <p:spPr>
          <a:xfrm>
            <a:off x="2044109" y="4714875"/>
            <a:ext cx="181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Physical machines</a:t>
            </a:r>
            <a:endParaRPr lang="en-US" sz="1600"/>
          </a:p>
        </p:txBody>
      </p:sp>
      <p:sp>
        <p:nvSpPr>
          <p:cNvPr id="36" name="TextBox 35"/>
          <p:cNvSpPr txBox="1"/>
          <p:nvPr/>
        </p:nvSpPr>
        <p:spPr>
          <a:xfrm>
            <a:off x="4721994" y="4229100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Virtual machines</a:t>
            </a:r>
            <a:endParaRPr lang="en-US" sz="1600"/>
          </a:p>
        </p:txBody>
      </p:sp>
      <p:grpSp>
        <p:nvGrpSpPr>
          <p:cNvPr id="37" name="Group 36"/>
          <p:cNvGrpSpPr/>
          <p:nvPr/>
        </p:nvGrpSpPr>
        <p:grpSpPr>
          <a:xfrm>
            <a:off x="5591176" y="2933700"/>
            <a:ext cx="732758" cy="475461"/>
            <a:chOff x="7620000" y="1476375"/>
            <a:chExt cx="1114425" cy="723111"/>
          </a:xfrm>
        </p:grpSpPr>
        <p:pic>
          <p:nvPicPr>
            <p:cNvPr id="38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39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1025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0" name="Picture 39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9215" y="2081042"/>
              <a:ext cx="510886" cy="118444"/>
            </a:xfrm>
            <a:prstGeom prst="rect">
              <a:avLst/>
            </a:prstGeom>
          </p:spPr>
        </p:pic>
      </p:grpSp>
      <p:pic>
        <p:nvPicPr>
          <p:cNvPr id="41" name="Picture 40" descr="MCj04316160000[1]"/>
          <p:cNvPicPr>
            <a:picLocks noChangeAspect="1" noChangeArrowheads="1"/>
          </p:cNvPicPr>
          <p:nvPr/>
        </p:nvPicPr>
        <p:blipFill>
          <a:blip r:embed="rId3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5137296" y="1854199"/>
            <a:ext cx="736520" cy="736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2" name="Group 41"/>
          <p:cNvGrpSpPr/>
          <p:nvPr/>
        </p:nvGrpSpPr>
        <p:grpSpPr>
          <a:xfrm>
            <a:off x="5105399" y="2000250"/>
            <a:ext cx="789385" cy="371475"/>
            <a:chOff x="6858000" y="619125"/>
            <a:chExt cx="1133476" cy="533400"/>
          </a:xfrm>
        </p:grpSpPr>
        <p:pic>
          <p:nvPicPr>
            <p:cNvPr id="43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61912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4" name="Picture 43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80590" y="680867"/>
              <a:ext cx="510886" cy="118444"/>
            </a:xfrm>
            <a:prstGeom prst="rect">
              <a:avLst/>
            </a:prstGeom>
          </p:spPr>
        </p:pic>
        <p:pic>
          <p:nvPicPr>
            <p:cNvPr id="45" name="Picture 44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065" y="833267"/>
              <a:ext cx="510886" cy="118444"/>
            </a:xfrm>
            <a:prstGeom prst="rect">
              <a:avLst/>
            </a:prstGeom>
          </p:spPr>
        </p:pic>
        <p:pic>
          <p:nvPicPr>
            <p:cNvPr id="46" name="Picture 45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80590" y="976142"/>
              <a:ext cx="510886" cy="118444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4003229" y="2638425"/>
            <a:ext cx="941283" cy="83099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smtClean="0"/>
              <a:t>Virtual </a:t>
            </a:r>
            <a:br>
              <a:rPr lang="en-US" sz="1600" smtClean="0"/>
            </a:br>
            <a:r>
              <a:rPr lang="en-US" sz="1600" smtClean="0"/>
              <a:t>machine</a:t>
            </a:r>
            <a:br>
              <a:rPr lang="en-US" sz="1600" smtClean="0"/>
            </a:br>
            <a:r>
              <a:rPr lang="en-US" sz="1600" smtClean="0"/>
              <a:t>monitor</a:t>
            </a:r>
            <a:endParaRPr lang="en-US" sz="1600"/>
          </a:p>
        </p:txBody>
      </p:sp>
      <p:cxnSp>
        <p:nvCxnSpPr>
          <p:cNvPr id="48" name="Straight Arrow Connector 47"/>
          <p:cNvCxnSpPr>
            <a:endCxn id="47" idx="1"/>
          </p:cNvCxnSpPr>
          <p:nvPr/>
        </p:nvCxnSpPr>
        <p:spPr bwMode="auto">
          <a:xfrm rot="16200000" flipH="1">
            <a:off x="3484552" y="2535247"/>
            <a:ext cx="596474" cy="4408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 flipV="1">
            <a:off x="4953000" y="2476500"/>
            <a:ext cx="419100" cy="4095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47" idx="3"/>
          </p:cNvCxnSpPr>
          <p:nvPr/>
        </p:nvCxnSpPr>
        <p:spPr bwMode="auto">
          <a:xfrm>
            <a:off x="4944512" y="3053924"/>
            <a:ext cx="608563" cy="321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Straight Arrow Connector 50"/>
          <p:cNvCxnSpPr>
            <a:endCxn id="6" idx="0"/>
          </p:cNvCxnSpPr>
          <p:nvPr/>
        </p:nvCxnSpPr>
        <p:spPr bwMode="auto">
          <a:xfrm>
            <a:off x="4962525" y="3257550"/>
            <a:ext cx="454098" cy="36520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6552880" y="1485900"/>
            <a:ext cx="566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Emil</a:t>
            </a:r>
            <a:endParaRPr lang="en-US" sz="1600"/>
          </a:p>
        </p:txBody>
      </p:sp>
      <p:pic>
        <p:nvPicPr>
          <p:cNvPr id="55" name="Picture 51" descr="MCj043161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5920" y="3435413"/>
            <a:ext cx="1234930" cy="1235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1" descr="MCj043161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56045" y="3416363"/>
            <a:ext cx="1234930" cy="1235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3625" y="3571875"/>
            <a:ext cx="533400" cy="533400"/>
          </a:xfrm>
          <a:prstGeom prst="rect">
            <a:avLst/>
          </a:prstGeom>
          <a:noFill/>
        </p:spPr>
      </p:pic>
      <p:pic>
        <p:nvPicPr>
          <p:cNvPr id="59" name="Picture 58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6590" y="4052717"/>
            <a:ext cx="510886" cy="118444"/>
          </a:xfrm>
          <a:prstGeom prst="rect">
            <a:avLst/>
          </a:prstGeom>
        </p:spPr>
      </p:pic>
      <p:pic>
        <p:nvPicPr>
          <p:cNvPr id="60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7850" y="3571875"/>
            <a:ext cx="533400" cy="533400"/>
          </a:xfrm>
          <a:prstGeom prst="rect">
            <a:avLst/>
          </a:prstGeom>
          <a:noFill/>
        </p:spPr>
      </p:pic>
      <p:pic>
        <p:nvPicPr>
          <p:cNvPr id="61" name="Picture 60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7065" y="4205117"/>
            <a:ext cx="510886" cy="118444"/>
          </a:xfrm>
          <a:prstGeom prst="rect">
            <a:avLst/>
          </a:prstGeom>
        </p:spPr>
      </p:pic>
      <p:pic>
        <p:nvPicPr>
          <p:cNvPr id="62" name="Picture 61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6590" y="4347992"/>
            <a:ext cx="510886" cy="118444"/>
          </a:xfrm>
          <a:prstGeom prst="rect">
            <a:avLst/>
          </a:prstGeom>
        </p:spPr>
      </p:pic>
      <p:pic>
        <p:nvPicPr>
          <p:cNvPr id="63" name="Picture 62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6590" y="4490867"/>
            <a:ext cx="510886" cy="118444"/>
          </a:xfrm>
          <a:prstGeom prst="rect">
            <a:avLst/>
          </a:prstGeom>
        </p:spPr>
      </p:pic>
      <p:pic>
        <p:nvPicPr>
          <p:cNvPr id="64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1375" y="3571875"/>
            <a:ext cx="533400" cy="533400"/>
          </a:xfrm>
          <a:prstGeom prst="rect">
            <a:avLst/>
          </a:prstGeom>
          <a:noFill/>
        </p:spPr>
      </p:pic>
      <p:pic>
        <p:nvPicPr>
          <p:cNvPr id="65" name="Picture 64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340" y="4052717"/>
            <a:ext cx="510886" cy="118444"/>
          </a:xfrm>
          <a:prstGeom prst="rect">
            <a:avLst/>
          </a:prstGeom>
        </p:spPr>
      </p:pic>
      <p:pic>
        <p:nvPicPr>
          <p:cNvPr id="66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5600" y="3571875"/>
            <a:ext cx="533400" cy="533400"/>
          </a:xfrm>
          <a:prstGeom prst="rect">
            <a:avLst/>
          </a:prstGeom>
          <a:noFill/>
        </p:spPr>
      </p:pic>
      <p:pic>
        <p:nvPicPr>
          <p:cNvPr id="67" name="Picture 66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4815" y="4205117"/>
            <a:ext cx="510886" cy="118444"/>
          </a:xfrm>
          <a:prstGeom prst="rect">
            <a:avLst/>
          </a:prstGeom>
        </p:spPr>
      </p:pic>
      <p:pic>
        <p:nvPicPr>
          <p:cNvPr id="68" name="Picture 67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340" y="4347992"/>
            <a:ext cx="510886" cy="118444"/>
          </a:xfrm>
          <a:prstGeom prst="rect">
            <a:avLst/>
          </a:prstGeom>
        </p:spPr>
      </p:pic>
      <p:pic>
        <p:nvPicPr>
          <p:cNvPr id="69" name="Picture 68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340" y="4490867"/>
            <a:ext cx="510886" cy="118444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 bwMode="auto">
          <a:xfrm>
            <a:off x="2552700" y="1759839"/>
            <a:ext cx="180975" cy="173736"/>
          </a:xfrm>
          <a:prstGeom prst="rect">
            <a:avLst/>
          </a:prstGeom>
          <a:solidFill>
            <a:srgbClr val="7030A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 bwMode="auto">
          <a:xfrm>
            <a:off x="3133725" y="1750314"/>
            <a:ext cx="180975" cy="173736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 bwMode="auto">
          <a:xfrm>
            <a:off x="2562225" y="2283714"/>
            <a:ext cx="180975" cy="173736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 bwMode="auto">
          <a:xfrm>
            <a:off x="3124200" y="2274189"/>
            <a:ext cx="180975" cy="173736"/>
          </a:xfrm>
          <a:prstGeom prst="rect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2514600" y="2645664"/>
            <a:ext cx="314325" cy="392811"/>
            <a:chOff x="2514600" y="2645664"/>
            <a:chExt cx="314325" cy="392811"/>
          </a:xfrm>
        </p:grpSpPr>
        <p:sp>
          <p:nvSpPr>
            <p:cNvPr id="74" name="Rectangle 73"/>
            <p:cNvSpPr/>
            <p:nvPr/>
          </p:nvSpPr>
          <p:spPr bwMode="auto">
            <a:xfrm>
              <a:off x="2514600" y="2645664"/>
              <a:ext cx="314325" cy="97536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2514600" y="2798064"/>
              <a:ext cx="314325" cy="97536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2514600" y="2940939"/>
              <a:ext cx="314325" cy="97536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/>
          <p:cNvSpPr/>
          <p:nvPr/>
        </p:nvSpPr>
        <p:spPr bwMode="auto">
          <a:xfrm>
            <a:off x="2514600" y="3074289"/>
            <a:ext cx="314325" cy="97536"/>
          </a:xfrm>
          <a:prstGeom prst="rect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114675" y="2645664"/>
            <a:ext cx="314325" cy="526161"/>
            <a:chOff x="3114675" y="2645664"/>
            <a:chExt cx="314325" cy="526161"/>
          </a:xfrm>
        </p:grpSpPr>
        <p:sp>
          <p:nvSpPr>
            <p:cNvPr id="78" name="Rectangle 77"/>
            <p:cNvSpPr/>
            <p:nvPr/>
          </p:nvSpPr>
          <p:spPr bwMode="auto">
            <a:xfrm>
              <a:off x="3114675" y="2645664"/>
              <a:ext cx="314325" cy="97536"/>
            </a:xfrm>
            <a:prstGeom prst="rect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3114675" y="2798064"/>
              <a:ext cx="314325" cy="97536"/>
            </a:xfrm>
            <a:prstGeom prst="rect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3114675" y="3074289"/>
              <a:ext cx="314325" cy="97536"/>
            </a:xfrm>
            <a:prstGeom prst="rect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Date Placeholder 5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84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-0.06041 0.2833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0" y="142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-0.02917 0.2097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" y="105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04375 0.2888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0" y="144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85185E-6 L 0.05313 0.2111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0" y="106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L 0.02084 0.2069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" y="103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-0.06771 0.2069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0" y="103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-0.02813 0.212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0" y="10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ndreas Haeberlen\AppData\Local\Microsoft\Windows\Temporary Internet Files\Content.IE5\4ZIVVKYE\MC900216538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6392" y="723899"/>
            <a:ext cx="359522" cy="3127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Benefit: Time sharing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6" y="4567654"/>
            <a:ext cx="8727141" cy="1855931"/>
          </a:xfrm>
        </p:spPr>
        <p:txBody>
          <a:bodyPr/>
          <a:lstStyle/>
          <a:p>
            <a:r>
              <a:rPr lang="en-US" dirty="0" smtClean="0"/>
              <a:t>What if Alice gets another customer?</a:t>
            </a:r>
          </a:p>
          <a:p>
            <a:pPr lvl="1"/>
            <a:r>
              <a:rPr lang="en-US" dirty="0" smtClean="0"/>
              <a:t>Multiple VMs can </a:t>
            </a:r>
            <a:r>
              <a:rPr lang="en-US" dirty="0" smtClean="0">
                <a:solidFill>
                  <a:srgbClr val="FF9900"/>
                </a:solidFill>
              </a:rPr>
              <a:t>time-share</a:t>
            </a:r>
            <a:r>
              <a:rPr lang="en-US" dirty="0" smtClean="0"/>
              <a:t> the existing resources</a:t>
            </a:r>
          </a:p>
          <a:p>
            <a:pPr lvl="1"/>
            <a:r>
              <a:rPr lang="en-US" dirty="0" smtClean="0"/>
              <a:t>Result: Alice has more virtual CPUs and virtual memory than physical resources (but not all can be active at the same time)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32</a:t>
            </a:fld>
            <a:endParaRPr lang="en-GB"/>
          </a:p>
        </p:txBody>
      </p:sp>
      <p:pic>
        <p:nvPicPr>
          <p:cNvPr id="6" name="Picture 5" descr="MCj04316160000[1]"/>
          <p:cNvPicPr>
            <a:picLocks noChangeAspect="1" noChangeArrowheads="1"/>
          </p:cNvPicPr>
          <p:nvPr/>
        </p:nvPicPr>
        <p:blipFill>
          <a:blip r:embed="rId3" cstate="print">
            <a:lum bright="53000" contrast="-7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8246" y="3622755"/>
            <a:ext cx="596754" cy="596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1" descr="MCj043161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195" y="2130423"/>
            <a:ext cx="1825480" cy="182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MCj0432624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3361" y="2741614"/>
            <a:ext cx="554036" cy="554036"/>
          </a:xfrm>
          <a:prstGeom prst="rect">
            <a:avLst/>
          </a:prstGeom>
          <a:noFill/>
        </p:spPr>
      </p:pic>
      <p:pic>
        <p:nvPicPr>
          <p:cNvPr id="9" name="Picture 3" descr="MCj0432623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581775" y="1847851"/>
            <a:ext cx="504825" cy="504825"/>
          </a:xfrm>
          <a:prstGeom prst="rect">
            <a:avLst/>
          </a:prstGeom>
          <a:noFill/>
        </p:spPr>
      </p:pic>
      <p:pic>
        <p:nvPicPr>
          <p:cNvPr id="10" name="Picture 19" descr="greenguy"/>
          <p:cNvPicPr>
            <a:picLocks noChangeAspect="1" noChangeArrowheads="1"/>
          </p:cNvPicPr>
          <p:nvPr/>
        </p:nvPicPr>
        <p:blipFill>
          <a:blip r:embed="rId6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1427163" y="2924176"/>
            <a:ext cx="639761" cy="63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467145" y="3514725"/>
            <a:ext cx="603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Alice</a:t>
            </a:r>
            <a:endParaRPr lang="en-US" sz="1600"/>
          </a:p>
        </p:txBody>
      </p:sp>
      <p:pic>
        <p:nvPicPr>
          <p:cNvPr id="12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1250" y="2219325"/>
            <a:ext cx="533400" cy="533400"/>
          </a:xfrm>
          <a:prstGeom prst="rect">
            <a:avLst/>
          </a:prstGeom>
          <a:noFill/>
        </p:spPr>
      </p:pic>
      <p:pic>
        <p:nvPicPr>
          <p:cNvPr id="13" name="Picture 12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765" y="3252617"/>
            <a:ext cx="510886" cy="118444"/>
          </a:xfrm>
          <a:prstGeom prst="rect">
            <a:avLst/>
          </a:prstGeom>
        </p:spPr>
      </p:pic>
      <p:pic>
        <p:nvPicPr>
          <p:cNvPr id="14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2275" y="2219325"/>
            <a:ext cx="533400" cy="533400"/>
          </a:xfrm>
          <a:prstGeom prst="rect">
            <a:avLst/>
          </a:prstGeom>
          <a:noFill/>
        </p:spPr>
      </p:pic>
      <p:pic>
        <p:nvPicPr>
          <p:cNvPr id="15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0775" y="2733675"/>
            <a:ext cx="533400" cy="533400"/>
          </a:xfrm>
          <a:prstGeom prst="rect">
            <a:avLst/>
          </a:prstGeom>
          <a:noFill/>
        </p:spPr>
      </p:pic>
      <p:pic>
        <p:nvPicPr>
          <p:cNvPr id="16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2750" y="2743200"/>
            <a:ext cx="533400" cy="533400"/>
          </a:xfrm>
          <a:prstGeom prst="rect">
            <a:avLst/>
          </a:prstGeom>
          <a:noFill/>
        </p:spPr>
      </p:pic>
      <p:pic>
        <p:nvPicPr>
          <p:cNvPr id="17" name="Picture 16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315" y="3252617"/>
            <a:ext cx="510886" cy="118444"/>
          </a:xfrm>
          <a:prstGeom prst="rect">
            <a:avLst/>
          </a:prstGeom>
        </p:spPr>
      </p:pic>
      <p:pic>
        <p:nvPicPr>
          <p:cNvPr id="18" name="Picture 17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4240" y="3405017"/>
            <a:ext cx="510886" cy="118444"/>
          </a:xfrm>
          <a:prstGeom prst="rect">
            <a:avLst/>
          </a:prstGeom>
        </p:spPr>
      </p:pic>
      <p:pic>
        <p:nvPicPr>
          <p:cNvPr id="19" name="Picture 18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4790" y="3405017"/>
            <a:ext cx="510886" cy="118444"/>
          </a:xfrm>
          <a:prstGeom prst="rect">
            <a:avLst/>
          </a:prstGeom>
        </p:spPr>
      </p:pic>
      <p:pic>
        <p:nvPicPr>
          <p:cNvPr id="20" name="Picture 19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765" y="3547892"/>
            <a:ext cx="510886" cy="118444"/>
          </a:xfrm>
          <a:prstGeom prst="rect">
            <a:avLst/>
          </a:prstGeom>
        </p:spPr>
      </p:pic>
      <p:pic>
        <p:nvPicPr>
          <p:cNvPr id="21" name="Picture 20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315" y="3547892"/>
            <a:ext cx="510886" cy="118444"/>
          </a:xfrm>
          <a:prstGeom prst="rect">
            <a:avLst/>
          </a:prstGeom>
        </p:spPr>
      </p:pic>
      <p:pic>
        <p:nvPicPr>
          <p:cNvPr id="22" name="Picture 21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765" y="3690767"/>
            <a:ext cx="510886" cy="118444"/>
          </a:xfrm>
          <a:prstGeom prst="rect">
            <a:avLst/>
          </a:prstGeom>
        </p:spPr>
      </p:pic>
      <p:pic>
        <p:nvPicPr>
          <p:cNvPr id="23" name="Picture 22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315" y="3690767"/>
            <a:ext cx="510886" cy="118444"/>
          </a:xfrm>
          <a:prstGeom prst="rect">
            <a:avLst/>
          </a:prstGeom>
        </p:spPr>
      </p:pic>
      <p:pic>
        <p:nvPicPr>
          <p:cNvPr id="24" name="Picture 5" descr="C:\Users\Andreas Haeberlen\AppData\Local\Microsoft\Windows\Temporary Internet Files\Content.IE5\GF4GBTMY\MC900434902[1]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6600825" y="3638550"/>
            <a:ext cx="580881" cy="580881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6589146" y="2276475"/>
            <a:ext cx="531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Bob</a:t>
            </a:r>
            <a:endParaRPr 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6472357" y="3228975"/>
            <a:ext cx="803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Charlie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20358" y="414337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Daniel</a:t>
            </a:r>
            <a:endParaRPr lang="en-US" sz="1600"/>
          </a:p>
        </p:txBody>
      </p:sp>
      <p:pic>
        <p:nvPicPr>
          <p:cNvPr id="28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8725" y="3733799"/>
            <a:ext cx="314325" cy="314325"/>
          </a:xfrm>
          <a:prstGeom prst="rect">
            <a:avLst/>
          </a:prstGeom>
          <a:noFill/>
        </p:spPr>
      </p:pic>
      <p:grpSp>
        <p:nvGrpSpPr>
          <p:cNvPr id="29" name="Group 28"/>
          <p:cNvGrpSpPr/>
          <p:nvPr/>
        </p:nvGrpSpPr>
        <p:grpSpPr>
          <a:xfrm>
            <a:off x="5410687" y="3728867"/>
            <a:ext cx="351939" cy="376408"/>
            <a:chOff x="7880640" y="2662067"/>
            <a:chExt cx="520411" cy="556594"/>
          </a:xfrm>
        </p:grpSpPr>
        <p:pic>
          <p:nvPicPr>
            <p:cNvPr id="30" name="Picture 29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0165" y="2662067"/>
              <a:ext cx="510886" cy="118444"/>
            </a:xfrm>
            <a:prstGeom prst="rect">
              <a:avLst/>
            </a:prstGeom>
          </p:spPr>
        </p:pic>
        <p:pic>
          <p:nvPicPr>
            <p:cNvPr id="31" name="Picture 30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80640" y="2814467"/>
              <a:ext cx="510886" cy="118444"/>
            </a:xfrm>
            <a:prstGeom prst="rect">
              <a:avLst/>
            </a:prstGeom>
          </p:spPr>
        </p:pic>
        <p:pic>
          <p:nvPicPr>
            <p:cNvPr id="32" name="Picture 31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0165" y="2957342"/>
              <a:ext cx="510886" cy="118444"/>
            </a:xfrm>
            <a:prstGeom prst="rect">
              <a:avLst/>
            </a:prstGeom>
          </p:spPr>
        </p:pic>
        <p:pic>
          <p:nvPicPr>
            <p:cNvPr id="33" name="Picture 32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0165" y="3100217"/>
              <a:ext cx="510886" cy="118444"/>
            </a:xfrm>
            <a:prstGeom prst="rect">
              <a:avLst/>
            </a:prstGeom>
          </p:spPr>
        </p:pic>
      </p:grpSp>
      <p:pic>
        <p:nvPicPr>
          <p:cNvPr id="34" name="Picture 33" descr="MCj04316160000[1]"/>
          <p:cNvPicPr>
            <a:picLocks noChangeAspect="1" noChangeArrowheads="1"/>
          </p:cNvPicPr>
          <p:nvPr/>
        </p:nvPicPr>
        <p:blipFill>
          <a:blip r:embed="rId3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5413521" y="2663824"/>
            <a:ext cx="1053954" cy="105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34"/>
          <p:cNvSpPr txBox="1"/>
          <p:nvPr/>
        </p:nvSpPr>
        <p:spPr>
          <a:xfrm>
            <a:off x="2089794" y="3867150"/>
            <a:ext cx="172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Physical machine</a:t>
            </a:r>
            <a:endParaRPr lang="en-US" sz="1600"/>
          </a:p>
        </p:txBody>
      </p:sp>
      <p:sp>
        <p:nvSpPr>
          <p:cNvPr id="36" name="TextBox 35"/>
          <p:cNvSpPr txBox="1"/>
          <p:nvPr/>
        </p:nvSpPr>
        <p:spPr>
          <a:xfrm>
            <a:off x="4721994" y="4229100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Virtual machines</a:t>
            </a:r>
            <a:endParaRPr lang="en-US" sz="1600"/>
          </a:p>
        </p:txBody>
      </p:sp>
      <p:grpSp>
        <p:nvGrpSpPr>
          <p:cNvPr id="37" name="Group 36"/>
          <p:cNvGrpSpPr/>
          <p:nvPr/>
        </p:nvGrpSpPr>
        <p:grpSpPr>
          <a:xfrm>
            <a:off x="5591176" y="2933700"/>
            <a:ext cx="732758" cy="475461"/>
            <a:chOff x="7620000" y="1476375"/>
            <a:chExt cx="1114425" cy="723111"/>
          </a:xfrm>
        </p:grpSpPr>
        <p:pic>
          <p:nvPicPr>
            <p:cNvPr id="38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39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1025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0" name="Picture 39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9215" y="2081042"/>
              <a:ext cx="510886" cy="118444"/>
            </a:xfrm>
            <a:prstGeom prst="rect">
              <a:avLst/>
            </a:prstGeom>
          </p:spPr>
        </p:pic>
      </p:grpSp>
      <p:pic>
        <p:nvPicPr>
          <p:cNvPr id="41" name="Picture 40" descr="MCj04316160000[1]"/>
          <p:cNvPicPr>
            <a:picLocks noChangeAspect="1" noChangeArrowheads="1"/>
          </p:cNvPicPr>
          <p:nvPr/>
        </p:nvPicPr>
        <p:blipFill>
          <a:blip r:embed="rId3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5137296" y="1854199"/>
            <a:ext cx="736520" cy="736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2" name="Group 41"/>
          <p:cNvGrpSpPr/>
          <p:nvPr/>
        </p:nvGrpSpPr>
        <p:grpSpPr>
          <a:xfrm>
            <a:off x="5105399" y="2000250"/>
            <a:ext cx="789385" cy="371475"/>
            <a:chOff x="6858000" y="619125"/>
            <a:chExt cx="1133476" cy="533400"/>
          </a:xfrm>
        </p:grpSpPr>
        <p:pic>
          <p:nvPicPr>
            <p:cNvPr id="43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61912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4" name="Picture 43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80590" y="680867"/>
              <a:ext cx="510886" cy="118444"/>
            </a:xfrm>
            <a:prstGeom prst="rect">
              <a:avLst/>
            </a:prstGeom>
          </p:spPr>
        </p:pic>
        <p:pic>
          <p:nvPicPr>
            <p:cNvPr id="45" name="Picture 44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065" y="833267"/>
              <a:ext cx="510886" cy="118444"/>
            </a:xfrm>
            <a:prstGeom prst="rect">
              <a:avLst/>
            </a:prstGeom>
          </p:spPr>
        </p:pic>
        <p:pic>
          <p:nvPicPr>
            <p:cNvPr id="46" name="Picture 45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80590" y="976142"/>
              <a:ext cx="510886" cy="118444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4003229" y="2638425"/>
            <a:ext cx="941283" cy="83099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smtClean="0"/>
              <a:t>Virtual </a:t>
            </a:r>
            <a:br>
              <a:rPr lang="en-US" sz="1600" smtClean="0"/>
            </a:br>
            <a:r>
              <a:rPr lang="en-US" sz="1600" smtClean="0"/>
              <a:t>machine</a:t>
            </a:r>
            <a:br>
              <a:rPr lang="en-US" sz="1600" smtClean="0"/>
            </a:br>
            <a:r>
              <a:rPr lang="en-US" sz="1600" smtClean="0"/>
              <a:t>monitor</a:t>
            </a:r>
            <a:endParaRPr lang="en-US" sz="1600"/>
          </a:p>
        </p:txBody>
      </p:sp>
      <p:cxnSp>
        <p:nvCxnSpPr>
          <p:cNvPr id="48" name="Straight Arrow Connector 47"/>
          <p:cNvCxnSpPr>
            <a:endCxn id="47" idx="1"/>
          </p:cNvCxnSpPr>
          <p:nvPr/>
        </p:nvCxnSpPr>
        <p:spPr bwMode="auto">
          <a:xfrm flipV="1">
            <a:off x="3562350" y="3053924"/>
            <a:ext cx="440879" cy="131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 flipV="1">
            <a:off x="4953000" y="2476500"/>
            <a:ext cx="419100" cy="4095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47" idx="3"/>
          </p:cNvCxnSpPr>
          <p:nvPr/>
        </p:nvCxnSpPr>
        <p:spPr bwMode="auto">
          <a:xfrm>
            <a:off x="4944512" y="3053924"/>
            <a:ext cx="608563" cy="321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Straight Arrow Connector 50"/>
          <p:cNvCxnSpPr>
            <a:endCxn id="6" idx="0"/>
          </p:cNvCxnSpPr>
          <p:nvPr/>
        </p:nvCxnSpPr>
        <p:spPr bwMode="auto">
          <a:xfrm>
            <a:off x="4962525" y="3257550"/>
            <a:ext cx="454098" cy="36520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6552880" y="1485900"/>
            <a:ext cx="566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Emil</a:t>
            </a:r>
            <a:endParaRPr lang="en-US" sz="1600"/>
          </a:p>
        </p:txBody>
      </p:sp>
      <p:grpSp>
        <p:nvGrpSpPr>
          <p:cNvPr id="62" name="Group 61"/>
          <p:cNvGrpSpPr/>
          <p:nvPr/>
        </p:nvGrpSpPr>
        <p:grpSpPr>
          <a:xfrm>
            <a:off x="5604021" y="758824"/>
            <a:ext cx="1053954" cy="1054070"/>
            <a:chOff x="5604021" y="758824"/>
            <a:chExt cx="1053954" cy="1054070"/>
          </a:xfrm>
        </p:grpSpPr>
        <p:pic>
          <p:nvPicPr>
            <p:cNvPr id="52" name="Picture 51" descr="MCj04316160000[1]"/>
            <p:cNvPicPr>
              <a:picLocks noChangeAspect="1" noChangeArrowheads="1"/>
            </p:cNvPicPr>
            <p:nvPr/>
          </p:nvPicPr>
          <p:blipFill>
            <a:blip r:embed="rId3" cstate="print">
              <a:lum bright="53000" contrast="-73000"/>
            </a:blip>
            <a:srcRect/>
            <a:stretch>
              <a:fillRect/>
            </a:stretch>
          </p:blipFill>
          <p:spPr bwMode="auto">
            <a:xfrm>
              <a:off x="5604021" y="758824"/>
              <a:ext cx="1053954" cy="10540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3574" y="847725"/>
              <a:ext cx="371475" cy="371475"/>
            </a:xfrm>
            <a:prstGeom prst="rect">
              <a:avLst/>
            </a:prstGeom>
            <a:noFill/>
          </p:spPr>
        </p:pic>
        <p:pic>
          <p:nvPicPr>
            <p:cNvPr id="57" name="Picture 56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58113" y="1328874"/>
              <a:ext cx="355796" cy="82488"/>
            </a:xfrm>
            <a:prstGeom prst="rect">
              <a:avLst/>
            </a:prstGeom>
          </p:spPr>
        </p:pic>
        <p:pic>
          <p:nvPicPr>
            <p:cNvPr id="58" name="Picture 57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1905" y="1463585"/>
              <a:ext cx="355796" cy="82488"/>
            </a:xfrm>
            <a:prstGeom prst="rect">
              <a:avLst/>
            </a:prstGeom>
          </p:spPr>
        </p:pic>
        <p:pic>
          <p:nvPicPr>
            <p:cNvPr id="59" name="Picture 58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39013" y="1334487"/>
              <a:ext cx="355796" cy="82488"/>
            </a:xfrm>
            <a:prstGeom prst="rect">
              <a:avLst/>
            </a:prstGeom>
          </p:spPr>
        </p:pic>
        <p:pic>
          <p:nvPicPr>
            <p:cNvPr id="60" name="Picture 59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7638" y="1452699"/>
              <a:ext cx="355796" cy="82488"/>
            </a:xfrm>
            <a:prstGeom prst="rect">
              <a:avLst/>
            </a:prstGeom>
          </p:spPr>
        </p:pic>
        <p:pic>
          <p:nvPicPr>
            <p:cNvPr id="61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3149" y="847725"/>
              <a:ext cx="371475" cy="371475"/>
            </a:xfrm>
            <a:prstGeom prst="rect">
              <a:avLst/>
            </a:prstGeom>
            <a:noFill/>
          </p:spPr>
        </p:pic>
      </p:grpSp>
      <p:sp>
        <p:nvSpPr>
          <p:cNvPr id="63" name="Freeform 62"/>
          <p:cNvSpPr/>
          <p:nvPr/>
        </p:nvSpPr>
        <p:spPr bwMode="auto">
          <a:xfrm>
            <a:off x="4724400" y="1285875"/>
            <a:ext cx="1028700" cy="1352550"/>
          </a:xfrm>
          <a:custGeom>
            <a:avLst/>
            <a:gdLst>
              <a:gd name="connsiteX0" fmla="*/ 0 w 1028700"/>
              <a:gd name="connsiteY0" fmla="*/ 1352550 h 1352550"/>
              <a:gd name="connsiteX1" fmla="*/ 152400 w 1028700"/>
              <a:gd name="connsiteY1" fmla="*/ 371475 h 1352550"/>
              <a:gd name="connsiteX2" fmla="*/ 1028700 w 1028700"/>
              <a:gd name="connsiteY2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352550">
                <a:moveTo>
                  <a:pt x="0" y="1352550"/>
                </a:moveTo>
                <a:lnTo>
                  <a:pt x="152400" y="371475"/>
                </a:lnTo>
                <a:lnTo>
                  <a:pt x="1028700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 bwMode="auto">
          <a:xfrm>
            <a:off x="2552700" y="2891953"/>
            <a:ext cx="180975" cy="173736"/>
          </a:xfrm>
          <a:prstGeom prst="rect">
            <a:avLst/>
          </a:prstGeom>
          <a:solidFill>
            <a:srgbClr val="7030A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 bwMode="auto">
          <a:xfrm>
            <a:off x="3142153" y="2364128"/>
            <a:ext cx="180975" cy="173736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 bwMode="auto">
          <a:xfrm>
            <a:off x="2541156" y="2370800"/>
            <a:ext cx="180975" cy="173736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 bwMode="auto">
          <a:xfrm>
            <a:off x="3124200" y="2883789"/>
            <a:ext cx="180975" cy="173736"/>
          </a:xfrm>
          <a:prstGeom prst="rect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2514600" y="3255264"/>
            <a:ext cx="314325" cy="392811"/>
            <a:chOff x="2514600" y="2645664"/>
            <a:chExt cx="314325" cy="392811"/>
          </a:xfrm>
        </p:grpSpPr>
        <p:sp>
          <p:nvSpPr>
            <p:cNvPr id="81" name="Rectangle 80"/>
            <p:cNvSpPr/>
            <p:nvPr/>
          </p:nvSpPr>
          <p:spPr bwMode="auto">
            <a:xfrm>
              <a:off x="2514600" y="2645664"/>
              <a:ext cx="314325" cy="97536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2514600" y="2798064"/>
              <a:ext cx="314325" cy="97536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2514600" y="2940939"/>
              <a:ext cx="314325" cy="97536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Rectangle 83"/>
          <p:cNvSpPr/>
          <p:nvPr/>
        </p:nvSpPr>
        <p:spPr bwMode="auto">
          <a:xfrm>
            <a:off x="2514600" y="3683889"/>
            <a:ext cx="314325" cy="97536"/>
          </a:xfrm>
          <a:prstGeom prst="rect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3114675" y="3255264"/>
            <a:ext cx="314325" cy="526161"/>
            <a:chOff x="3114675" y="2645664"/>
            <a:chExt cx="314325" cy="526161"/>
          </a:xfrm>
        </p:grpSpPr>
        <p:sp>
          <p:nvSpPr>
            <p:cNvPr id="86" name="Rectangle 85"/>
            <p:cNvSpPr/>
            <p:nvPr/>
          </p:nvSpPr>
          <p:spPr bwMode="auto">
            <a:xfrm>
              <a:off x="3114675" y="2645664"/>
              <a:ext cx="314325" cy="97536"/>
            </a:xfrm>
            <a:prstGeom prst="rect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3114675" y="2798064"/>
              <a:ext cx="314325" cy="97536"/>
            </a:xfrm>
            <a:prstGeom prst="rect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3114675" y="3074289"/>
              <a:ext cx="314325" cy="97536"/>
            </a:xfrm>
            <a:prstGeom prst="rect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9" name="Picture 19" descr="greenguy"/>
          <p:cNvPicPr>
            <a:picLocks noChangeAspect="1" noChangeArrowheads="1"/>
          </p:cNvPicPr>
          <p:nvPr/>
        </p:nvPicPr>
        <p:blipFill>
          <a:blip r:embed="rId6" cstate="print">
            <a:lum bright="14000" contrast="-10000"/>
          </a:blip>
          <a:srcRect/>
          <a:stretch>
            <a:fillRect/>
          </a:stretch>
        </p:blipFill>
        <p:spPr bwMode="auto">
          <a:xfrm flipH="1">
            <a:off x="6572249" y="935038"/>
            <a:ext cx="552449" cy="552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" name="Rectangle 90"/>
          <p:cNvSpPr/>
          <p:nvPr/>
        </p:nvSpPr>
        <p:spPr bwMode="auto">
          <a:xfrm>
            <a:off x="2543175" y="1769364"/>
            <a:ext cx="180975" cy="173736"/>
          </a:xfrm>
          <a:prstGeom prst="rect">
            <a:avLst/>
          </a:prstGeom>
          <a:solidFill>
            <a:srgbClr val="00CC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 bwMode="auto">
          <a:xfrm>
            <a:off x="3143250" y="1769364"/>
            <a:ext cx="180975" cy="173736"/>
          </a:xfrm>
          <a:prstGeom prst="rect">
            <a:avLst/>
          </a:prstGeom>
          <a:solidFill>
            <a:srgbClr val="00CC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/>
          <p:cNvGrpSpPr/>
          <p:nvPr/>
        </p:nvGrpSpPr>
        <p:grpSpPr>
          <a:xfrm>
            <a:off x="3838575" y="3693414"/>
            <a:ext cx="314325" cy="526161"/>
            <a:chOff x="3838575" y="3693414"/>
            <a:chExt cx="314325" cy="526161"/>
          </a:xfrm>
        </p:grpSpPr>
        <p:sp>
          <p:nvSpPr>
            <p:cNvPr id="94" name="Rectangle 93"/>
            <p:cNvSpPr/>
            <p:nvPr/>
          </p:nvSpPr>
          <p:spPr bwMode="auto">
            <a:xfrm>
              <a:off x="3838575" y="3693414"/>
              <a:ext cx="314325" cy="97536"/>
            </a:xfrm>
            <a:prstGeom prst="rect">
              <a:avLst/>
            </a:prstGeom>
            <a:solidFill>
              <a:srgbClr val="00CC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3838575" y="3845814"/>
              <a:ext cx="314325" cy="97536"/>
            </a:xfrm>
            <a:prstGeom prst="rect">
              <a:avLst/>
            </a:prstGeom>
            <a:solidFill>
              <a:srgbClr val="00CC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3838575" y="4122039"/>
              <a:ext cx="314325" cy="97536"/>
            </a:xfrm>
            <a:prstGeom prst="rect">
              <a:avLst/>
            </a:prstGeom>
            <a:solidFill>
              <a:srgbClr val="00CC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3838575" y="3979164"/>
              <a:ext cx="314325" cy="97536"/>
            </a:xfrm>
            <a:prstGeom prst="rect">
              <a:avLst/>
            </a:prstGeom>
            <a:solidFill>
              <a:srgbClr val="00CC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Curved Right Arrow 98"/>
          <p:cNvSpPr/>
          <p:nvPr/>
        </p:nvSpPr>
        <p:spPr bwMode="auto">
          <a:xfrm>
            <a:off x="2326031" y="1786661"/>
            <a:ext cx="169519" cy="736585"/>
          </a:xfrm>
          <a:prstGeom prst="curvedRightArrow">
            <a:avLst>
              <a:gd name="adj1" fmla="val 46828"/>
              <a:gd name="adj2" fmla="val 82355"/>
              <a:gd name="adj3" fmla="val 35324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rved Right Arrow 99"/>
          <p:cNvSpPr/>
          <p:nvPr/>
        </p:nvSpPr>
        <p:spPr bwMode="auto">
          <a:xfrm flipH="1" flipV="1">
            <a:off x="2736809" y="1770508"/>
            <a:ext cx="166515" cy="736585"/>
          </a:xfrm>
          <a:prstGeom prst="curvedRightArrow">
            <a:avLst>
              <a:gd name="adj1" fmla="val 46828"/>
              <a:gd name="adj2" fmla="val 82355"/>
              <a:gd name="adj3" fmla="val 35324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rved Right Arrow 100"/>
          <p:cNvSpPr/>
          <p:nvPr/>
        </p:nvSpPr>
        <p:spPr bwMode="auto">
          <a:xfrm>
            <a:off x="2954594" y="1795791"/>
            <a:ext cx="169519" cy="736585"/>
          </a:xfrm>
          <a:prstGeom prst="curvedRightArrow">
            <a:avLst>
              <a:gd name="adj1" fmla="val 46828"/>
              <a:gd name="adj2" fmla="val 82355"/>
              <a:gd name="adj3" fmla="val 35324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rved Right Arrow 101"/>
          <p:cNvSpPr/>
          <p:nvPr/>
        </p:nvSpPr>
        <p:spPr bwMode="auto">
          <a:xfrm flipH="1" flipV="1">
            <a:off x="3335875" y="1766996"/>
            <a:ext cx="166515" cy="736585"/>
          </a:xfrm>
          <a:prstGeom prst="curvedRightArrow">
            <a:avLst>
              <a:gd name="adj1" fmla="val 46828"/>
              <a:gd name="adj2" fmla="val 82355"/>
              <a:gd name="adj3" fmla="val 35324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rved Right Arrow 102"/>
          <p:cNvSpPr/>
          <p:nvPr/>
        </p:nvSpPr>
        <p:spPr bwMode="auto">
          <a:xfrm rot="18525114" flipH="1" flipV="1">
            <a:off x="3682110" y="3065558"/>
            <a:ext cx="166515" cy="736585"/>
          </a:xfrm>
          <a:prstGeom prst="curvedRightArrow">
            <a:avLst>
              <a:gd name="adj1" fmla="val 46828"/>
              <a:gd name="adj2" fmla="val 82355"/>
              <a:gd name="adj3" fmla="val 35324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rved Right Arrow 103"/>
          <p:cNvSpPr/>
          <p:nvPr/>
        </p:nvSpPr>
        <p:spPr bwMode="auto">
          <a:xfrm rot="7337891" flipH="1" flipV="1">
            <a:off x="3476335" y="3668838"/>
            <a:ext cx="166515" cy="736585"/>
          </a:xfrm>
          <a:prstGeom prst="curvedRightArrow">
            <a:avLst>
              <a:gd name="adj1" fmla="val 46828"/>
              <a:gd name="adj2" fmla="val 82355"/>
              <a:gd name="adj3" fmla="val 35324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" name="Date Placeholder 204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3" grpId="0" animBg="1"/>
      <p:bldP spid="91" grpId="0" animBg="1"/>
      <p:bldP spid="92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Benefit and challenge: Isolation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6" y="3922953"/>
            <a:ext cx="8727141" cy="250063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Good: Emil </a:t>
            </a:r>
            <a:r>
              <a:rPr lang="en-US" dirty="0" smtClean="0"/>
              <a:t>can’t </a:t>
            </a:r>
            <a:r>
              <a:rPr lang="en-US" dirty="0" smtClean="0"/>
              <a:t>access </a:t>
            </a:r>
            <a:r>
              <a:rPr lang="en-US" dirty="0" smtClean="0"/>
              <a:t>Charlie’s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Bad: What if the load suddenly increases?</a:t>
            </a:r>
          </a:p>
          <a:p>
            <a:pPr lvl="1"/>
            <a:r>
              <a:rPr lang="en-US" dirty="0" smtClean="0"/>
              <a:t>Example: </a:t>
            </a:r>
            <a:r>
              <a:rPr lang="en-US" dirty="0" smtClean="0"/>
              <a:t>Emil’s </a:t>
            </a:r>
            <a:r>
              <a:rPr lang="en-US" dirty="0" smtClean="0"/>
              <a:t>VM shares CPUs with </a:t>
            </a:r>
            <a:r>
              <a:rPr lang="en-US" dirty="0" smtClean="0"/>
              <a:t>Charlie’s </a:t>
            </a:r>
            <a:r>
              <a:rPr lang="en-US" dirty="0" smtClean="0"/>
              <a:t>VM, and Charlie suddenly starts a large compute job</a:t>
            </a:r>
          </a:p>
          <a:p>
            <a:pPr lvl="1"/>
            <a:r>
              <a:rPr lang="en-US" dirty="0" smtClean="0"/>
              <a:t>Emil’s </a:t>
            </a:r>
            <a:r>
              <a:rPr lang="en-US" dirty="0" smtClean="0"/>
              <a:t>performance may decrease as a result</a:t>
            </a:r>
          </a:p>
          <a:p>
            <a:pPr lvl="1"/>
            <a:r>
              <a:rPr lang="en-US" dirty="0" smtClean="0"/>
              <a:t>VMM can move </a:t>
            </a:r>
            <a:r>
              <a:rPr lang="en-US" dirty="0" smtClean="0"/>
              <a:t>Emil’s VM </a:t>
            </a:r>
            <a:r>
              <a:rPr lang="en-US" dirty="0" smtClean="0"/>
              <a:t>to a different CPU, or migrate it to a different machine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33</a:t>
            </a:fld>
            <a:endParaRPr lang="en-GB"/>
          </a:p>
        </p:txBody>
      </p:sp>
      <p:pic>
        <p:nvPicPr>
          <p:cNvPr id="57" name="Picture 56" descr="MCj04316160000[1]"/>
          <p:cNvPicPr>
            <a:picLocks noChangeAspect="1" noChangeArrowheads="1"/>
          </p:cNvPicPr>
          <p:nvPr/>
        </p:nvPicPr>
        <p:blipFill>
          <a:blip r:embed="rId2" cstate="print">
            <a:lum bright="53000" contrast="-7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7139" y="3233035"/>
            <a:ext cx="406389" cy="406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1" descr="MCj0431616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8479" y="2216758"/>
            <a:ext cx="1243151" cy="124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2" descr="MCj0432624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4881" y="2632978"/>
            <a:ext cx="377298" cy="377298"/>
          </a:xfrm>
          <a:prstGeom prst="rect">
            <a:avLst/>
          </a:prstGeom>
          <a:noFill/>
        </p:spPr>
      </p:pic>
      <p:pic>
        <p:nvPicPr>
          <p:cNvPr id="60" name="Picture 3" descr="MCj0432623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213801" y="2024326"/>
            <a:ext cx="343785" cy="343785"/>
          </a:xfrm>
          <a:prstGeom prst="rect">
            <a:avLst/>
          </a:prstGeom>
          <a:noFill/>
        </p:spPr>
      </p:pic>
      <p:pic>
        <p:nvPicPr>
          <p:cNvPr id="61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2703514" y="2757303"/>
            <a:ext cx="435677" cy="435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TextBox 61"/>
          <p:cNvSpPr txBox="1"/>
          <p:nvPr/>
        </p:nvSpPr>
        <p:spPr>
          <a:xfrm>
            <a:off x="2685853" y="3159466"/>
            <a:ext cx="500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Alice</a:t>
            </a:r>
            <a:endParaRPr lang="en-US" sz="1200"/>
          </a:p>
        </p:txBody>
      </p:sp>
      <p:pic>
        <p:nvPicPr>
          <p:cNvPr id="63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3247" y="2277300"/>
            <a:ext cx="363245" cy="363245"/>
          </a:xfrm>
          <a:prstGeom prst="rect">
            <a:avLst/>
          </a:prstGeom>
          <a:noFill/>
        </p:spPr>
      </p:pic>
      <p:pic>
        <p:nvPicPr>
          <p:cNvPr id="64" name="Picture 63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8579" y="2980971"/>
            <a:ext cx="347913" cy="80660"/>
          </a:xfrm>
          <a:prstGeom prst="rect">
            <a:avLst/>
          </a:prstGeom>
        </p:spPr>
      </p:pic>
      <p:pic>
        <p:nvPicPr>
          <p:cNvPr id="65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8924" y="2277300"/>
            <a:ext cx="363245" cy="363245"/>
          </a:xfrm>
          <a:prstGeom prst="rect">
            <a:avLst/>
          </a:prstGeom>
          <a:noFill/>
        </p:spPr>
      </p:pic>
      <p:pic>
        <p:nvPicPr>
          <p:cNvPr id="66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9733" y="2627572"/>
            <a:ext cx="363245" cy="363245"/>
          </a:xfrm>
          <a:prstGeom prst="rect">
            <a:avLst/>
          </a:prstGeom>
          <a:noFill/>
        </p:spPr>
      </p:pic>
      <p:pic>
        <p:nvPicPr>
          <p:cNvPr id="67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2438" y="2634058"/>
            <a:ext cx="363245" cy="363245"/>
          </a:xfrm>
          <a:prstGeom prst="rect">
            <a:avLst/>
          </a:prstGeom>
          <a:noFill/>
        </p:spPr>
      </p:pic>
      <p:pic>
        <p:nvPicPr>
          <p:cNvPr id="68" name="Picture 67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0743" y="2980971"/>
            <a:ext cx="347913" cy="80660"/>
          </a:xfrm>
          <a:prstGeom prst="rect">
            <a:avLst/>
          </a:prstGeom>
        </p:spPr>
      </p:pic>
      <p:pic>
        <p:nvPicPr>
          <p:cNvPr id="69" name="Picture 68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2093" y="3084755"/>
            <a:ext cx="347913" cy="80660"/>
          </a:xfrm>
          <a:prstGeom prst="rect">
            <a:avLst/>
          </a:prstGeom>
        </p:spPr>
      </p:pic>
      <p:pic>
        <p:nvPicPr>
          <p:cNvPr id="70" name="Picture 69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4257" y="3084755"/>
            <a:ext cx="347913" cy="80660"/>
          </a:xfrm>
          <a:prstGeom prst="rect">
            <a:avLst/>
          </a:prstGeom>
        </p:spPr>
      </p:pic>
      <p:pic>
        <p:nvPicPr>
          <p:cNvPr id="71" name="Picture 70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8579" y="3182053"/>
            <a:ext cx="347913" cy="80660"/>
          </a:xfrm>
          <a:prstGeom prst="rect">
            <a:avLst/>
          </a:prstGeom>
        </p:spPr>
      </p:pic>
      <p:pic>
        <p:nvPicPr>
          <p:cNvPr id="72" name="Picture 71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0743" y="3182053"/>
            <a:ext cx="347913" cy="80660"/>
          </a:xfrm>
          <a:prstGeom prst="rect">
            <a:avLst/>
          </a:prstGeom>
        </p:spPr>
      </p:pic>
      <p:pic>
        <p:nvPicPr>
          <p:cNvPr id="73" name="Picture 72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8579" y="3279351"/>
            <a:ext cx="347913" cy="80660"/>
          </a:xfrm>
          <a:prstGeom prst="rect">
            <a:avLst/>
          </a:prstGeom>
        </p:spPr>
      </p:pic>
      <p:pic>
        <p:nvPicPr>
          <p:cNvPr id="74" name="Picture 73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0743" y="3279351"/>
            <a:ext cx="347913" cy="80660"/>
          </a:xfrm>
          <a:prstGeom prst="rect">
            <a:avLst/>
          </a:prstGeom>
        </p:spPr>
      </p:pic>
      <p:pic>
        <p:nvPicPr>
          <p:cNvPr id="75" name="Picture 5" descr="C:\Users\Andreas Haeberlen\AppData\Local\Microsoft\Windows\Temporary Internet Files\Content.IE5\GF4GBTMY\MC900434902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226774" y="3243791"/>
            <a:ext cx="395580" cy="395579"/>
          </a:xfrm>
          <a:prstGeom prst="rect">
            <a:avLst/>
          </a:prstGeom>
          <a:noFill/>
        </p:spPr>
      </p:pic>
      <p:sp>
        <p:nvSpPr>
          <p:cNvPr id="76" name="TextBox 75"/>
          <p:cNvSpPr txBox="1"/>
          <p:nvPr/>
        </p:nvSpPr>
        <p:spPr>
          <a:xfrm>
            <a:off x="6177385" y="2316219"/>
            <a:ext cx="445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Bob</a:t>
            </a:r>
            <a:endParaRPr lang="en-US" sz="1200"/>
          </a:p>
        </p:txBody>
      </p:sp>
      <p:sp>
        <p:nvSpPr>
          <p:cNvPr id="77" name="TextBox 76"/>
          <p:cNvSpPr txBox="1"/>
          <p:nvPr/>
        </p:nvSpPr>
        <p:spPr>
          <a:xfrm>
            <a:off x="6086483" y="2964871"/>
            <a:ext cx="652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Charlie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121963" y="3587576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Daniel</a:t>
            </a:r>
            <a:endParaRPr lang="en-US" sz="1200"/>
          </a:p>
        </p:txBody>
      </p:sp>
      <p:pic>
        <p:nvPicPr>
          <p:cNvPr id="79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2985" y="3308655"/>
            <a:ext cx="214055" cy="214055"/>
          </a:xfrm>
          <a:prstGeom prst="rect">
            <a:avLst/>
          </a:prstGeom>
          <a:noFill/>
        </p:spPr>
      </p:pic>
      <p:grpSp>
        <p:nvGrpSpPr>
          <p:cNvPr id="80" name="Group 79"/>
          <p:cNvGrpSpPr/>
          <p:nvPr/>
        </p:nvGrpSpPr>
        <p:grpSpPr>
          <a:xfrm>
            <a:off x="5416291" y="3305297"/>
            <a:ext cx="239670" cy="256334"/>
            <a:chOff x="7880640" y="2662067"/>
            <a:chExt cx="520411" cy="556594"/>
          </a:xfrm>
        </p:grpSpPr>
        <p:pic>
          <p:nvPicPr>
            <p:cNvPr id="81" name="Picture 80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0165" y="2662067"/>
              <a:ext cx="510886" cy="118444"/>
            </a:xfrm>
            <a:prstGeom prst="rect">
              <a:avLst/>
            </a:prstGeom>
          </p:spPr>
        </p:pic>
        <p:pic>
          <p:nvPicPr>
            <p:cNvPr id="82" name="Picture 81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80640" y="2814467"/>
              <a:ext cx="510886" cy="118444"/>
            </a:xfrm>
            <a:prstGeom prst="rect">
              <a:avLst/>
            </a:prstGeom>
          </p:spPr>
        </p:pic>
        <p:pic>
          <p:nvPicPr>
            <p:cNvPr id="83" name="Picture 82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0165" y="2957342"/>
              <a:ext cx="510886" cy="118444"/>
            </a:xfrm>
            <a:prstGeom prst="rect">
              <a:avLst/>
            </a:prstGeom>
          </p:spPr>
        </p:pic>
        <p:pic>
          <p:nvPicPr>
            <p:cNvPr id="84" name="Picture 83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0165" y="3100217"/>
              <a:ext cx="510886" cy="118444"/>
            </a:xfrm>
            <a:prstGeom prst="rect">
              <a:avLst/>
            </a:prstGeom>
          </p:spPr>
        </p:pic>
      </p:grpSp>
      <p:pic>
        <p:nvPicPr>
          <p:cNvPr id="85" name="Picture 84" descr="MCj04316160000[1]"/>
          <p:cNvPicPr>
            <a:picLocks noChangeAspect="1" noChangeArrowheads="1"/>
          </p:cNvPicPr>
          <p:nvPr/>
        </p:nvPicPr>
        <p:blipFill>
          <a:blip r:embed="rId2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5418221" y="2580003"/>
            <a:ext cx="717742" cy="717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" name="TextBox 85"/>
          <p:cNvSpPr txBox="1"/>
          <p:nvPr/>
        </p:nvSpPr>
        <p:spPr>
          <a:xfrm>
            <a:off x="3070132" y="3399467"/>
            <a:ext cx="1340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Physical machine</a:t>
            </a:r>
            <a:endParaRPr lang="en-US" sz="1200"/>
          </a:p>
        </p:txBody>
      </p:sp>
      <p:sp>
        <p:nvSpPr>
          <p:cNvPr id="87" name="TextBox 86"/>
          <p:cNvSpPr txBox="1"/>
          <p:nvPr/>
        </p:nvSpPr>
        <p:spPr>
          <a:xfrm>
            <a:off x="4863599" y="3645955"/>
            <a:ext cx="1308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Virtual machines</a:t>
            </a:r>
            <a:endParaRPr lang="en-US" sz="1200"/>
          </a:p>
        </p:txBody>
      </p:sp>
      <p:grpSp>
        <p:nvGrpSpPr>
          <p:cNvPr id="88" name="Group 87"/>
          <p:cNvGrpSpPr/>
          <p:nvPr/>
        </p:nvGrpSpPr>
        <p:grpSpPr>
          <a:xfrm>
            <a:off x="5539204" y="2763789"/>
            <a:ext cx="499008" cy="323789"/>
            <a:chOff x="7620000" y="1476375"/>
            <a:chExt cx="1114425" cy="723111"/>
          </a:xfrm>
        </p:grpSpPr>
        <p:pic>
          <p:nvPicPr>
            <p:cNvPr id="89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90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1025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91" name="Picture 90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9215" y="2081042"/>
              <a:ext cx="510886" cy="118444"/>
            </a:xfrm>
            <a:prstGeom prst="rect">
              <a:avLst/>
            </a:prstGeom>
          </p:spPr>
        </p:pic>
      </p:grpSp>
      <p:pic>
        <p:nvPicPr>
          <p:cNvPr id="92" name="Picture 91" descr="MCj04316160000[1]"/>
          <p:cNvPicPr>
            <a:picLocks noChangeAspect="1" noChangeArrowheads="1"/>
          </p:cNvPicPr>
          <p:nvPr/>
        </p:nvPicPr>
        <p:blipFill>
          <a:blip r:embed="rId2" cstate="print">
            <a:lum bright="53000" contrast="-7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0112" y="2028649"/>
            <a:ext cx="501570" cy="5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3" name="Group 92"/>
          <p:cNvGrpSpPr/>
          <p:nvPr/>
        </p:nvGrpSpPr>
        <p:grpSpPr>
          <a:xfrm>
            <a:off x="5208390" y="2128110"/>
            <a:ext cx="537571" cy="252974"/>
            <a:chOff x="6858000" y="619125"/>
            <a:chExt cx="1133476" cy="533400"/>
          </a:xfrm>
        </p:grpSpPr>
        <p:pic>
          <p:nvPicPr>
            <p:cNvPr id="94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61912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95" name="Picture 94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80590" y="680867"/>
              <a:ext cx="510886" cy="118444"/>
            </a:xfrm>
            <a:prstGeom prst="rect">
              <a:avLst/>
            </a:prstGeom>
          </p:spPr>
        </p:pic>
        <p:pic>
          <p:nvPicPr>
            <p:cNvPr id="96" name="Picture 95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065" y="833267"/>
              <a:ext cx="510886" cy="118444"/>
            </a:xfrm>
            <a:prstGeom prst="rect">
              <a:avLst/>
            </a:prstGeom>
          </p:spPr>
        </p:pic>
        <p:pic>
          <p:nvPicPr>
            <p:cNvPr id="97" name="Picture 96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80590" y="976142"/>
              <a:ext cx="510886" cy="118444"/>
            </a:xfrm>
            <a:prstGeom prst="rect">
              <a:avLst/>
            </a:prstGeom>
          </p:spPr>
        </p:pic>
      </p:grpSp>
      <p:sp>
        <p:nvSpPr>
          <p:cNvPr id="98" name="TextBox 97"/>
          <p:cNvSpPr txBox="1"/>
          <p:nvPr/>
        </p:nvSpPr>
        <p:spPr>
          <a:xfrm>
            <a:off x="4466375" y="2562707"/>
            <a:ext cx="623889" cy="33855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smtClean="0"/>
              <a:t>VMM</a:t>
            </a:r>
            <a:endParaRPr lang="en-US" sz="1600"/>
          </a:p>
        </p:txBody>
      </p:sp>
      <p:cxnSp>
        <p:nvCxnSpPr>
          <p:cNvPr id="99" name="Straight Arrow Connector 98"/>
          <p:cNvCxnSpPr>
            <a:endCxn id="98" idx="1"/>
          </p:cNvCxnSpPr>
          <p:nvPr/>
        </p:nvCxnSpPr>
        <p:spPr bwMode="auto">
          <a:xfrm flipV="1">
            <a:off x="4157575" y="2731984"/>
            <a:ext cx="308800" cy="12261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0" name="Straight Arrow Connector 99"/>
          <p:cNvCxnSpPr/>
          <p:nvPr/>
        </p:nvCxnSpPr>
        <p:spPr bwMode="auto">
          <a:xfrm flipV="1">
            <a:off x="5104606" y="2452436"/>
            <a:ext cx="285407" cy="2789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98" idx="3"/>
          </p:cNvCxnSpPr>
          <p:nvPr/>
        </p:nvCxnSpPr>
        <p:spPr bwMode="auto">
          <a:xfrm>
            <a:off x="5090264" y="2731984"/>
            <a:ext cx="422993" cy="1355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2" name="Straight Arrow Connector 101"/>
          <p:cNvCxnSpPr>
            <a:endCxn id="57" idx="0"/>
          </p:cNvCxnSpPr>
          <p:nvPr/>
        </p:nvCxnSpPr>
        <p:spPr bwMode="auto">
          <a:xfrm rot="16200000" flipH="1">
            <a:off x="5082944" y="2895644"/>
            <a:ext cx="364329" cy="31045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4" name="TextBox 103"/>
          <p:cNvSpPr txBox="1"/>
          <p:nvPr/>
        </p:nvSpPr>
        <p:spPr>
          <a:xfrm>
            <a:off x="6151108" y="1777838"/>
            <a:ext cx="471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Emil</a:t>
            </a:r>
            <a:endParaRPr lang="en-US" sz="1200"/>
          </a:p>
        </p:txBody>
      </p:sp>
      <p:grpSp>
        <p:nvGrpSpPr>
          <p:cNvPr id="105" name="Group 104"/>
          <p:cNvGrpSpPr/>
          <p:nvPr/>
        </p:nvGrpSpPr>
        <p:grpSpPr>
          <a:xfrm>
            <a:off x="5547951" y="1282700"/>
            <a:ext cx="717742" cy="717821"/>
            <a:chOff x="5604021" y="758824"/>
            <a:chExt cx="1053954" cy="1054070"/>
          </a:xfrm>
        </p:grpSpPr>
        <p:pic>
          <p:nvPicPr>
            <p:cNvPr id="106" name="Picture 105" descr="MCj04316160000[1]"/>
            <p:cNvPicPr>
              <a:picLocks noChangeAspect="1" noChangeArrowheads="1"/>
            </p:cNvPicPr>
            <p:nvPr/>
          </p:nvPicPr>
          <p:blipFill>
            <a:blip r:embed="rId2" cstate="print">
              <a:lum bright="53000" contrast="-73000"/>
            </a:blip>
            <a:srcRect/>
            <a:stretch>
              <a:fillRect/>
            </a:stretch>
          </p:blipFill>
          <p:spPr bwMode="auto">
            <a:xfrm>
              <a:off x="5604021" y="758824"/>
              <a:ext cx="1053954" cy="10540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7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3574" y="847725"/>
              <a:ext cx="371475" cy="371475"/>
            </a:xfrm>
            <a:prstGeom prst="rect">
              <a:avLst/>
            </a:prstGeom>
            <a:noFill/>
          </p:spPr>
        </p:pic>
        <p:pic>
          <p:nvPicPr>
            <p:cNvPr id="108" name="Picture 107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58113" y="1328874"/>
              <a:ext cx="355796" cy="82488"/>
            </a:xfrm>
            <a:prstGeom prst="rect">
              <a:avLst/>
            </a:prstGeom>
          </p:spPr>
        </p:pic>
        <p:pic>
          <p:nvPicPr>
            <p:cNvPr id="109" name="Picture 108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1905" y="1463585"/>
              <a:ext cx="355796" cy="82488"/>
            </a:xfrm>
            <a:prstGeom prst="rect">
              <a:avLst/>
            </a:prstGeom>
          </p:spPr>
        </p:pic>
        <p:pic>
          <p:nvPicPr>
            <p:cNvPr id="110" name="Picture 109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39013" y="1334487"/>
              <a:ext cx="355796" cy="82488"/>
            </a:xfrm>
            <a:prstGeom prst="rect">
              <a:avLst/>
            </a:prstGeom>
          </p:spPr>
        </p:pic>
        <p:pic>
          <p:nvPicPr>
            <p:cNvPr id="111" name="Picture 110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7638" y="1452699"/>
              <a:ext cx="355796" cy="82488"/>
            </a:xfrm>
            <a:prstGeom prst="rect">
              <a:avLst/>
            </a:prstGeom>
          </p:spPr>
        </p:pic>
        <p:pic>
          <p:nvPicPr>
            <p:cNvPr id="112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3149" y="847725"/>
              <a:ext cx="371475" cy="371475"/>
            </a:xfrm>
            <a:prstGeom prst="rect">
              <a:avLst/>
            </a:prstGeom>
            <a:noFill/>
          </p:spPr>
        </p:pic>
      </p:grpSp>
      <p:sp>
        <p:nvSpPr>
          <p:cNvPr id="113" name="Freeform 112"/>
          <p:cNvSpPr/>
          <p:nvPr/>
        </p:nvSpPr>
        <p:spPr bwMode="auto">
          <a:xfrm>
            <a:off x="4948930" y="1641621"/>
            <a:ext cx="700544" cy="921085"/>
          </a:xfrm>
          <a:custGeom>
            <a:avLst/>
            <a:gdLst>
              <a:gd name="connsiteX0" fmla="*/ 0 w 1028700"/>
              <a:gd name="connsiteY0" fmla="*/ 1352550 h 1352550"/>
              <a:gd name="connsiteX1" fmla="*/ 152400 w 1028700"/>
              <a:gd name="connsiteY1" fmla="*/ 371475 h 1352550"/>
              <a:gd name="connsiteX2" fmla="*/ 1028700 w 1028700"/>
              <a:gd name="connsiteY2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352550">
                <a:moveTo>
                  <a:pt x="0" y="1352550"/>
                </a:moveTo>
                <a:lnTo>
                  <a:pt x="152400" y="371475"/>
                </a:lnTo>
                <a:lnTo>
                  <a:pt x="1028700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/>
          <p:cNvGrpSpPr/>
          <p:nvPr/>
        </p:nvGrpSpPr>
        <p:grpSpPr>
          <a:xfrm>
            <a:off x="6249521" y="1416423"/>
            <a:ext cx="278420" cy="384828"/>
            <a:chOff x="7110132" y="1692087"/>
            <a:chExt cx="552449" cy="763588"/>
          </a:xfrm>
        </p:grpSpPr>
        <p:pic>
          <p:nvPicPr>
            <p:cNvPr id="116" name="Picture 3" descr="C:\Users\Andreas Haeberlen\AppData\Local\Microsoft\Windows\Temporary Internet Files\Content.IE5\4ZIVVKYE\MC900216538[1].wmf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275" y="1692087"/>
              <a:ext cx="359522" cy="312725"/>
            </a:xfrm>
            <a:prstGeom prst="rect">
              <a:avLst/>
            </a:prstGeom>
            <a:noFill/>
          </p:spPr>
        </p:pic>
        <p:pic>
          <p:nvPicPr>
            <p:cNvPr id="117" name="Picture 19" descr="greenguy"/>
            <p:cNvPicPr>
              <a:picLocks noChangeAspect="1" noChangeArrowheads="1"/>
            </p:cNvPicPr>
            <p:nvPr/>
          </p:nvPicPr>
          <p:blipFill>
            <a:blip r:embed="rId5" cstate="print">
              <a:lum bright="14000" contrast="-10000"/>
            </a:blip>
            <a:srcRect/>
            <a:stretch>
              <a:fillRect/>
            </a:stretch>
          </p:blipFill>
          <p:spPr bwMode="auto">
            <a:xfrm flipH="1">
              <a:off x="7110132" y="1903226"/>
              <a:ext cx="552449" cy="55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45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challenges of</a:t>
            </a:r>
            <a:br>
              <a:rPr lang="en-US" dirty="0" smtClean="0"/>
            </a:br>
            <a:r>
              <a:rPr lang="en-US" dirty="0" smtClean="0"/>
              <a:t>cloud computing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E0207-E1AB-1142-9812-BC4486D349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34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Survey: impediments to adoption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E0207-E1AB-1142-9812-BC4486D3494D}" type="slidenum">
              <a:rPr lang="en-US" smtClean="0"/>
              <a:t>35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800" y="1111514"/>
            <a:ext cx="8220400" cy="52470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39546" y="6322203"/>
            <a:ext cx="44649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ahoma"/>
                <a:cs typeface="Tahoma"/>
              </a:rPr>
              <a:t>Source: Cloud Computing Survey 2009, World Economic Forum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417001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challenges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Traditional threats with cloud-specific twists</a:t>
            </a:r>
          </a:p>
          <a:p>
            <a:pPr lvl="1"/>
            <a:r>
              <a:rPr lang="en-US" dirty="0" smtClean="0"/>
              <a:t>Impact amplified by vast amount of available resources</a:t>
            </a:r>
          </a:p>
          <a:p>
            <a:pPr lvl="1"/>
            <a:r>
              <a:rPr lang="en-US" dirty="0" smtClean="0"/>
              <a:t>Must secure the infrastructure</a:t>
            </a:r>
          </a:p>
          <a:p>
            <a:pPr lvl="1"/>
            <a:r>
              <a:rPr lang="en-US" dirty="0" smtClean="0"/>
              <a:t>Authentication &amp; authorization</a:t>
            </a:r>
          </a:p>
          <a:p>
            <a:pPr lvl="1"/>
            <a:r>
              <a:rPr lang="en-US" dirty="0" smtClean="0"/>
              <a:t>Protect against </a:t>
            </a:r>
            <a:r>
              <a:rPr lang="en-US" dirty="0" err="1" smtClean="0"/>
              <a:t>DDoS</a:t>
            </a:r>
            <a:r>
              <a:rPr lang="en-US" dirty="0" smtClean="0"/>
              <a:t>, phishing, SQL injections, cross-site scripting, etc.</a:t>
            </a:r>
          </a:p>
          <a:p>
            <a:r>
              <a:rPr lang="en-US" dirty="0" smtClean="0"/>
              <a:t>VMM vulnerabilities</a:t>
            </a:r>
          </a:p>
          <a:p>
            <a:pPr lvl="1"/>
            <a:r>
              <a:rPr lang="en-US" dirty="0" smtClean="0"/>
              <a:t>New attack channels for malicious users</a:t>
            </a:r>
          </a:p>
          <a:p>
            <a:pPr lvl="1"/>
            <a:r>
              <a:rPr lang="en-US" dirty="0" smtClean="0"/>
              <a:t>Starvation of resources</a:t>
            </a:r>
          </a:p>
          <a:p>
            <a:pPr lvl="1"/>
            <a:r>
              <a:rPr lang="en-US" dirty="0" smtClean="0"/>
              <a:t>VM side-channel attacks by rouge VM</a:t>
            </a:r>
          </a:p>
          <a:p>
            <a:pPr lvl="1"/>
            <a:r>
              <a:rPr lang="en-US" dirty="0" smtClean="0"/>
              <a:t>Buffer overflow attacks</a:t>
            </a:r>
          </a:p>
          <a:p>
            <a:pPr lvl="1"/>
            <a:r>
              <a:rPr lang="en-US" dirty="0" smtClean="0"/>
              <a:t>Identify path followed by attacker is much more difficult</a:t>
            </a:r>
          </a:p>
          <a:p>
            <a:pPr lvl="1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E0207-E1AB-1142-9812-BC4486D3494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73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confidentiality and auditability</a:t>
            </a:r>
          </a:p>
          <a:p>
            <a:pPr lvl="1"/>
            <a:r>
              <a:rPr lang="en-US" dirty="0"/>
              <a:t>How do I make sure that the cloud doesn’t leak my confidential data? </a:t>
            </a:r>
          </a:p>
          <a:p>
            <a:pPr lvl="1"/>
            <a:r>
              <a:rPr lang="en-US" dirty="0"/>
              <a:t>Can I comply with regulations? E.g., will the stored data remain in EU?</a:t>
            </a:r>
            <a:br>
              <a:rPr lang="en-US" dirty="0"/>
            </a:br>
            <a:endParaRPr lang="en-US" dirty="0"/>
          </a:p>
          <a:p>
            <a:r>
              <a:rPr lang="en-US" dirty="0"/>
              <a:t>Availability</a:t>
            </a:r>
          </a:p>
          <a:p>
            <a:pPr lvl="1"/>
            <a:r>
              <a:rPr lang="en-US" dirty="0"/>
              <a:t>What happens to my business if</a:t>
            </a:r>
            <a:br>
              <a:rPr lang="en-US" dirty="0"/>
            </a:br>
            <a:r>
              <a:rPr lang="en-US" dirty="0"/>
              <a:t>there is an outage in the cloud?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Data lock-in</a:t>
            </a:r>
          </a:p>
          <a:p>
            <a:pPr lvl="1"/>
            <a:r>
              <a:rPr lang="en-US" dirty="0"/>
              <a:t>How do I move my data from</a:t>
            </a:r>
            <a:br>
              <a:rPr lang="en-US" dirty="0"/>
            </a:br>
            <a:r>
              <a:rPr lang="en-US" dirty="0"/>
              <a:t>one cloud to another?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E0207-E1AB-1142-9812-BC4486D3494D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703263"/>
              </p:ext>
            </p:extLst>
          </p:nvPr>
        </p:nvGraphicFramePr>
        <p:xfrm>
          <a:off x="5857875" y="3278798"/>
          <a:ext cx="2905125" cy="2438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325"/>
                <a:gridCol w="1019175"/>
                <a:gridCol w="809625"/>
              </a:tblGrid>
              <a:tr h="236855">
                <a:tc>
                  <a:txBody>
                    <a:bodyPr/>
                    <a:lstStyle/>
                    <a:p>
                      <a:r>
                        <a:rPr lang="en-US" sz="1400" smtClean="0"/>
                        <a:t>Service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Duration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Date</a:t>
                      </a:r>
                      <a:endParaRPr lang="en-US" sz="1400"/>
                    </a:p>
                  </a:txBody>
                  <a:tcPr/>
                </a:tc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 smtClean="0"/>
                        <a:t>S3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6-8 hrs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7/20/08</a:t>
                      </a:r>
                      <a:endParaRPr lang="en-US" sz="1400"/>
                    </a:p>
                  </a:txBody>
                  <a:tcPr/>
                </a:tc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 smtClean="0"/>
                        <a:t>AppEngine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5 hrs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6/17/08</a:t>
                      </a:r>
                      <a:endParaRPr lang="en-US" sz="1400"/>
                    </a:p>
                  </a:txBody>
                  <a:tcPr/>
                </a:tc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 smtClean="0"/>
                        <a:t>Gmail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1.5</a:t>
                      </a:r>
                      <a:r>
                        <a:rPr lang="en-US" sz="1400" baseline="0" smtClean="0"/>
                        <a:t> hrs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8/11/08</a:t>
                      </a:r>
                      <a:endParaRPr lang="en-US" sz="1400"/>
                    </a:p>
                  </a:txBody>
                  <a:tcPr/>
                </a:tc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 smtClean="0"/>
                        <a:t>Azure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22 hrs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3/13/09</a:t>
                      </a:r>
                      <a:endParaRPr lang="en-US" sz="1400"/>
                    </a:p>
                  </a:txBody>
                  <a:tcPr/>
                </a:tc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 smtClean="0"/>
                        <a:t>Intuit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36 hrs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6/16/10</a:t>
                      </a:r>
                      <a:endParaRPr lang="en-US" sz="1400"/>
                    </a:p>
                  </a:txBody>
                  <a:tcPr/>
                </a:tc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EBS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&gt;3 days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4/21/11</a:t>
                      </a:r>
                      <a:endParaRPr lang="en-US" sz="1400"/>
                    </a:p>
                  </a:txBody>
                  <a:tcPr/>
                </a:tc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 smtClean="0"/>
                        <a:t>ECC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~2</a:t>
                      </a:r>
                      <a:r>
                        <a:rPr lang="en-US" sz="1400" baseline="0" smtClean="0"/>
                        <a:t> hrs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6/30/12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172961" y="5719811"/>
            <a:ext cx="239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Some recent cloud outages 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344375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Third-party control</a:t>
            </a:r>
          </a:p>
          <a:p>
            <a:pPr lvl="1"/>
            <a:r>
              <a:rPr lang="en-US" dirty="0" smtClean="0"/>
              <a:t>Lack of transparency and limited user control</a:t>
            </a:r>
          </a:p>
          <a:p>
            <a:pPr lvl="1"/>
            <a:r>
              <a:rPr lang="en-US" dirty="0" smtClean="0"/>
              <a:t>How can we trust resources? What if cloud provider subcontracts resources?</a:t>
            </a:r>
          </a:p>
          <a:p>
            <a:r>
              <a:rPr lang="en-US" dirty="0" smtClean="0"/>
              <a:t>Abuse of cloud</a:t>
            </a:r>
          </a:p>
          <a:p>
            <a:pPr lvl="1"/>
            <a:r>
              <a:rPr lang="en-US" dirty="0" smtClean="0"/>
              <a:t>APIs are not fully secure</a:t>
            </a:r>
          </a:p>
          <a:p>
            <a:pPr lvl="1"/>
            <a:r>
              <a:rPr lang="en-US" dirty="0" smtClean="0"/>
              <a:t>Malicious insiders (employees of cloud provider)</a:t>
            </a:r>
          </a:p>
          <a:p>
            <a:pPr lvl="1"/>
            <a:r>
              <a:rPr lang="en-US" dirty="0" smtClean="0"/>
              <a:t>Data loss and leakage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E0207-E1AB-1142-9812-BC4486D3494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Software-Defined Networking (SDN)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E0207-E1AB-1142-9812-BC4486D349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77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much data?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Modern applications use massive data:</a:t>
            </a:r>
          </a:p>
          <a:p>
            <a:pPr lvl="1"/>
            <a:r>
              <a:rPr lang="en-US" dirty="0" smtClean="0"/>
              <a:t>Rendering 'Avatar' movie required &gt;1 petabyte </a:t>
            </a:r>
            <a:br>
              <a:rPr lang="en-US" dirty="0" smtClean="0"/>
            </a:br>
            <a:r>
              <a:rPr lang="en-US" dirty="0" smtClean="0"/>
              <a:t>of storage</a:t>
            </a:r>
          </a:p>
          <a:p>
            <a:pPr lvl="1"/>
            <a:r>
              <a:rPr lang="en-US" dirty="0" smtClean="0"/>
              <a:t>eBay has &gt;6.5 petabytes of user data</a:t>
            </a:r>
          </a:p>
          <a:p>
            <a:pPr lvl="1"/>
            <a:r>
              <a:rPr lang="en-US" dirty="0" smtClean="0"/>
              <a:t>CERN's LHC will produce about 15 petabytes of </a:t>
            </a:r>
            <a:br>
              <a:rPr lang="en-US" dirty="0" smtClean="0"/>
            </a:br>
            <a:r>
              <a:rPr lang="en-US" dirty="0" smtClean="0"/>
              <a:t>data per year</a:t>
            </a:r>
          </a:p>
          <a:p>
            <a:pPr lvl="1"/>
            <a:r>
              <a:rPr lang="en-US" dirty="0" smtClean="0"/>
              <a:t>In 2008, Google processed 20 petabytes per day</a:t>
            </a:r>
          </a:p>
          <a:p>
            <a:pPr lvl="1"/>
            <a:r>
              <a:rPr lang="en-US" dirty="0" smtClean="0"/>
              <a:t>German Climate computing center dimensioned </a:t>
            </a:r>
            <a:br>
              <a:rPr lang="en-US" dirty="0" smtClean="0"/>
            </a:br>
            <a:r>
              <a:rPr lang="en-US" dirty="0" smtClean="0"/>
              <a:t>for 60 petabytes of climate data</a:t>
            </a:r>
          </a:p>
          <a:p>
            <a:pPr lvl="1"/>
            <a:r>
              <a:rPr lang="en-US" dirty="0" smtClean="0"/>
              <a:t>Google now designing for 1 </a:t>
            </a:r>
            <a:r>
              <a:rPr lang="en-US" dirty="0" err="1" smtClean="0"/>
              <a:t>exabyte</a:t>
            </a:r>
            <a:r>
              <a:rPr lang="en-US" dirty="0" smtClean="0"/>
              <a:t> of storage</a:t>
            </a:r>
          </a:p>
          <a:p>
            <a:pPr lvl="1"/>
            <a:r>
              <a:rPr lang="en-US" dirty="0" smtClean="0"/>
              <a:t>NSA Utah Data Center is said to have 5 </a:t>
            </a:r>
            <a:r>
              <a:rPr lang="en-US" dirty="0" err="1" smtClean="0"/>
              <a:t>zettabyte</a:t>
            </a:r>
            <a:r>
              <a:rPr lang="en-US" dirty="0" smtClean="0"/>
              <a:t> (!)</a:t>
            </a:r>
          </a:p>
          <a:p>
            <a:r>
              <a:rPr lang="en-US" dirty="0" smtClean="0"/>
              <a:t>How much is a </a:t>
            </a:r>
            <a:r>
              <a:rPr lang="en-US" dirty="0" err="1" smtClean="0"/>
              <a:t>zettabyte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1,000,000,000,000,000,000,000 bytes</a:t>
            </a:r>
          </a:p>
          <a:p>
            <a:pPr lvl="1"/>
            <a:r>
              <a:rPr lang="en-US" dirty="0" smtClean="0"/>
              <a:t>A stack of 1TB hard disks that is 25,400 km high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6" name="Picture 5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098" y="5734050"/>
            <a:ext cx="806552" cy="666750"/>
          </a:xfrm>
          <a:prstGeom prst="rect">
            <a:avLst/>
          </a:prstGeom>
        </p:spPr>
      </p:pic>
      <p:pic>
        <p:nvPicPr>
          <p:cNvPr id="7" name="Picture 6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8823" y="5362575"/>
            <a:ext cx="806552" cy="666750"/>
          </a:xfrm>
          <a:prstGeom prst="rect">
            <a:avLst/>
          </a:prstGeom>
        </p:spPr>
      </p:pic>
      <p:pic>
        <p:nvPicPr>
          <p:cNvPr id="8" name="Picture 7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3573" y="4981575"/>
            <a:ext cx="806552" cy="666750"/>
          </a:xfrm>
          <a:prstGeom prst="rect">
            <a:avLst/>
          </a:prstGeom>
        </p:spPr>
      </p:pic>
      <p:pic>
        <p:nvPicPr>
          <p:cNvPr id="9" name="Picture 8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323" y="4581525"/>
            <a:ext cx="806552" cy="666750"/>
          </a:xfrm>
          <a:prstGeom prst="rect">
            <a:avLst/>
          </a:prstGeom>
        </p:spPr>
      </p:pic>
      <p:pic>
        <p:nvPicPr>
          <p:cNvPr id="10" name="Picture 9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1198" y="4248150"/>
            <a:ext cx="806552" cy="666750"/>
          </a:xfrm>
          <a:prstGeom prst="rect">
            <a:avLst/>
          </a:prstGeom>
        </p:spPr>
      </p:pic>
      <p:pic>
        <p:nvPicPr>
          <p:cNvPr id="11" name="Picture 10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0698" y="3838575"/>
            <a:ext cx="806552" cy="666750"/>
          </a:xfrm>
          <a:prstGeom prst="rect">
            <a:avLst/>
          </a:prstGeom>
        </p:spPr>
      </p:pic>
      <p:pic>
        <p:nvPicPr>
          <p:cNvPr id="12" name="Picture 11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098" y="3467100"/>
            <a:ext cx="806552" cy="666750"/>
          </a:xfrm>
          <a:prstGeom prst="rect">
            <a:avLst/>
          </a:prstGeom>
        </p:spPr>
      </p:pic>
      <p:pic>
        <p:nvPicPr>
          <p:cNvPr id="13" name="Picture 12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598" y="3095625"/>
            <a:ext cx="806552" cy="666750"/>
          </a:xfrm>
          <a:prstGeom prst="rect">
            <a:avLst/>
          </a:prstGeom>
        </p:spPr>
      </p:pic>
      <p:pic>
        <p:nvPicPr>
          <p:cNvPr id="14" name="Picture 13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5473" y="2752725"/>
            <a:ext cx="806552" cy="666750"/>
          </a:xfrm>
          <a:prstGeom prst="rect">
            <a:avLst/>
          </a:prstGeom>
        </p:spPr>
      </p:pic>
      <p:pic>
        <p:nvPicPr>
          <p:cNvPr id="15" name="Picture 14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8798" y="2324100"/>
            <a:ext cx="806552" cy="666750"/>
          </a:xfrm>
          <a:prstGeom prst="rect">
            <a:avLst/>
          </a:prstGeom>
        </p:spPr>
      </p:pic>
      <p:pic>
        <p:nvPicPr>
          <p:cNvPr id="16" name="Picture 15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4048" y="1962150"/>
            <a:ext cx="806552" cy="666750"/>
          </a:xfrm>
          <a:prstGeom prst="rect">
            <a:avLst/>
          </a:prstGeom>
        </p:spPr>
      </p:pic>
      <p:pic>
        <p:nvPicPr>
          <p:cNvPr id="17" name="Picture 16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273" y="1638300"/>
            <a:ext cx="806552" cy="666750"/>
          </a:xfrm>
          <a:prstGeom prst="rect">
            <a:avLst/>
          </a:prstGeom>
        </p:spPr>
      </p:pic>
      <p:pic>
        <p:nvPicPr>
          <p:cNvPr id="18" name="Picture 17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5948" y="1304925"/>
            <a:ext cx="806552" cy="666750"/>
          </a:xfrm>
          <a:prstGeom prst="rect">
            <a:avLst/>
          </a:prstGeom>
        </p:spPr>
      </p:pic>
      <p:pic>
        <p:nvPicPr>
          <p:cNvPr id="19" name="Picture 18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9748" y="923925"/>
            <a:ext cx="806552" cy="66675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8777681" y="877094"/>
            <a:ext cx="307777" cy="5495925"/>
            <a:chOff x="8777681" y="877094"/>
            <a:chExt cx="307777" cy="5495925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 rot="5400000" flipH="1" flipV="1">
              <a:off x="6062663" y="3624263"/>
              <a:ext cx="5495925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 rot="5400000">
              <a:off x="8419250" y="3370391"/>
              <a:ext cx="1024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rgbClr val="FF0000"/>
                  </a:solidFill>
                </a:rPr>
                <a:t>25,400 km</a:t>
              </a:r>
              <a:endParaRPr lang="en-US" sz="1400">
                <a:solidFill>
                  <a:srgbClr val="FF0000"/>
                </a:solidFill>
              </a:endParaRPr>
            </a:p>
          </p:txBody>
        </p:sp>
      </p:grp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272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7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3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6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900"/>
                            </p:stCondLst>
                            <p:childTnLst>
                              <p:par>
                                <p:cTn id="74" presetID="16" presetClass="entr" presetSubtype="4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ontent Placeholder 46"/>
          <p:cNvSpPr>
            <a:spLocks noGrp="1"/>
          </p:cNvSpPr>
          <p:nvPr>
            <p:ph idx="1"/>
          </p:nvPr>
        </p:nvSpPr>
        <p:spPr>
          <a:xfrm>
            <a:off x="618565" y="1278225"/>
            <a:ext cx="7878788" cy="1533215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Distributed control plane</a:t>
            </a:r>
          </a:p>
          <a:p>
            <a:r>
              <a:rPr lang="en-US" sz="2800" dirty="0" smtClean="0"/>
              <a:t>Distributed protocols compute </a:t>
            </a:r>
            <a:r>
              <a:rPr lang="en-US" sz="2800" dirty="0"/>
              <a:t>r</a:t>
            </a:r>
            <a:r>
              <a:rPr lang="en-US" sz="2800" dirty="0" smtClean="0"/>
              <a:t>outing state</a:t>
            </a:r>
          </a:p>
          <a:p>
            <a:pPr lvl="1"/>
            <a:r>
              <a:rPr lang="en-US" sz="2400" dirty="0" smtClean="0"/>
              <a:t>OSPF, IS-IS, BGP, etc.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465138" y="4086203"/>
            <a:ext cx="1525587" cy="13096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>
              <a:latin typeface="+mj-l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65830" y="4886519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bg1"/>
                </a:solidFill>
                <a:latin typeface="+mj-lt"/>
              </a:rPr>
              <a:t>Specialized Packet Forwarding Hardware</a:t>
            </a:r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565150" y="4149703"/>
            <a:ext cx="1339251" cy="344487"/>
            <a:chOff x="558086" y="3810293"/>
            <a:chExt cx="1339021" cy="343744"/>
          </a:xfrm>
        </p:grpSpPr>
        <p:sp>
          <p:nvSpPr>
            <p:cNvPr id="5" name="Rounded Rectangle 4"/>
            <p:cNvSpPr/>
            <p:nvPr/>
          </p:nvSpPr>
          <p:spPr>
            <a:xfrm>
              <a:off x="558086" y="3810293"/>
              <a:ext cx="533308" cy="34374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+mj-lt"/>
                </a:rPr>
                <a:t>Feature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364398" y="3810293"/>
              <a:ext cx="532709" cy="34374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+mj-lt"/>
                </a:rPr>
                <a:t>Feature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091394" y="3982957"/>
              <a:ext cx="304748" cy="1585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2887663" y="2811440"/>
            <a:ext cx="1525587" cy="1308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>
              <a:latin typeface="+mj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988148" y="3611136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bg1"/>
                </a:solidFill>
                <a:latin typeface="+mj-lt"/>
              </a:rPr>
              <a:t>Specialized Packet Forwarding Hardware</a:t>
            </a:r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616700" y="3406753"/>
            <a:ext cx="1525588" cy="1308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>
              <a:latin typeface="+mj-l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17510" y="4206695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bg1"/>
                </a:solidFill>
                <a:latin typeface="+mj-lt"/>
              </a:rPr>
              <a:t>Specialized Packet Forwarding Hardware</a:t>
            </a:r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92350" y="5502253"/>
            <a:ext cx="1525588" cy="13096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>
              <a:latin typeface="+mj-l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392599" y="6303253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bg1"/>
                </a:solidFill>
                <a:latin typeface="+mj-lt"/>
              </a:rPr>
              <a:t>Specialized Packet Forwarding Hardware</a:t>
            </a:r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421188" y="4627540"/>
            <a:ext cx="1525587" cy="1308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>
              <a:latin typeface="+mj-lt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521796" y="5427245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bg1"/>
                </a:solidFill>
                <a:latin typeface="+mj-lt"/>
              </a:rPr>
              <a:t>Specialized Packet Forwarding Hardware</a:t>
            </a:r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5829" y="4519411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 smtClean="0">
                <a:solidFill>
                  <a:srgbClr val="FFFFFF"/>
                </a:solidFill>
                <a:latin typeface="+mj-lt"/>
              </a:rPr>
              <a:t>Specialized Control Plane</a:t>
            </a:r>
            <a:endParaRPr lang="en-US" sz="9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988147" y="3244028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Specialized Control Plane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717509" y="3839587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Specialized Control Plane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2392598" y="5936145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Specialized Control Plane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4521795" y="5060137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Specialized Control Plane</a:t>
            </a:r>
          </a:p>
        </p:txBody>
      </p:sp>
      <p:cxnSp>
        <p:nvCxnSpPr>
          <p:cNvPr id="44" name="Straight Connector 43"/>
          <p:cNvCxnSpPr>
            <a:stCxn id="9" idx="3"/>
            <a:endCxn id="12" idx="2"/>
          </p:cNvCxnSpPr>
          <p:nvPr/>
        </p:nvCxnSpPr>
        <p:spPr>
          <a:xfrm flipV="1">
            <a:off x="1990725" y="4119540"/>
            <a:ext cx="1658938" cy="6207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2" idx="3"/>
            <a:endCxn id="36" idx="0"/>
          </p:cNvCxnSpPr>
          <p:nvPr/>
        </p:nvCxnSpPr>
        <p:spPr>
          <a:xfrm>
            <a:off x="4413250" y="3465490"/>
            <a:ext cx="769938" cy="11620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8" idx="0"/>
            <a:endCxn id="36" idx="1"/>
          </p:cNvCxnSpPr>
          <p:nvPr/>
        </p:nvCxnSpPr>
        <p:spPr>
          <a:xfrm rot="5400000" flipH="1" flipV="1">
            <a:off x="3627437" y="4708503"/>
            <a:ext cx="220663" cy="1366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9" idx="2"/>
            <a:endCxn id="28" idx="1"/>
          </p:cNvCxnSpPr>
          <p:nvPr/>
        </p:nvCxnSpPr>
        <p:spPr>
          <a:xfrm rot="16200000" flipH="1">
            <a:off x="1378744" y="5244284"/>
            <a:ext cx="762000" cy="10652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6" idx="3"/>
            <a:endCxn id="20" idx="2"/>
          </p:cNvCxnSpPr>
          <p:nvPr/>
        </p:nvCxnSpPr>
        <p:spPr>
          <a:xfrm flipV="1">
            <a:off x="5946775" y="4714853"/>
            <a:ext cx="1433513" cy="5667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4"/>
          <p:cNvGrpSpPr>
            <a:grpSpLocks/>
          </p:cNvGrpSpPr>
          <p:nvPr/>
        </p:nvGrpSpPr>
        <p:grpSpPr bwMode="auto">
          <a:xfrm>
            <a:off x="2979738" y="2873353"/>
            <a:ext cx="1340263" cy="344487"/>
            <a:chOff x="558086" y="3810293"/>
            <a:chExt cx="1340033" cy="343744"/>
          </a:xfrm>
        </p:grpSpPr>
        <p:sp>
          <p:nvSpPr>
            <p:cNvPr id="56" name="Rounded Rectangle 55"/>
            <p:cNvSpPr/>
            <p:nvPr/>
          </p:nvSpPr>
          <p:spPr>
            <a:xfrm>
              <a:off x="558086" y="3810293"/>
              <a:ext cx="533308" cy="34374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+mj-lt"/>
                </a:rPr>
                <a:t>Feature</a:t>
              </a: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1365410" y="3810293"/>
              <a:ext cx="532709" cy="34374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+mj-lt"/>
                </a:rPr>
                <a:t>Feature</a:t>
              </a:r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1091394" y="3982957"/>
              <a:ext cx="304748" cy="1585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54"/>
          <p:cNvGrpSpPr>
            <a:grpSpLocks/>
          </p:cNvGrpSpPr>
          <p:nvPr/>
        </p:nvGrpSpPr>
        <p:grpSpPr bwMode="auto">
          <a:xfrm>
            <a:off x="4513263" y="4687865"/>
            <a:ext cx="1340336" cy="344488"/>
            <a:chOff x="558086" y="3810293"/>
            <a:chExt cx="1340106" cy="343744"/>
          </a:xfrm>
        </p:grpSpPr>
        <p:sp>
          <p:nvSpPr>
            <p:cNvPr id="63" name="Rounded Rectangle 62"/>
            <p:cNvSpPr/>
            <p:nvPr/>
          </p:nvSpPr>
          <p:spPr>
            <a:xfrm>
              <a:off x="558086" y="3810293"/>
              <a:ext cx="533308" cy="34374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+mj-lt"/>
                </a:rPr>
                <a:t>Feature</a:t>
              </a: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1365484" y="3810293"/>
              <a:ext cx="532708" cy="34374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+mj-lt"/>
                </a:rPr>
                <a:t>Feature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1091394" y="3982957"/>
              <a:ext cx="304748" cy="1584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54"/>
          <p:cNvGrpSpPr>
            <a:grpSpLocks/>
          </p:cNvGrpSpPr>
          <p:nvPr/>
        </p:nvGrpSpPr>
        <p:grpSpPr bwMode="auto">
          <a:xfrm>
            <a:off x="2384425" y="5559403"/>
            <a:ext cx="1337975" cy="344487"/>
            <a:chOff x="558086" y="3810293"/>
            <a:chExt cx="1337746" cy="343744"/>
          </a:xfrm>
        </p:grpSpPr>
        <p:sp>
          <p:nvSpPr>
            <p:cNvPr id="67" name="Rounded Rectangle 66"/>
            <p:cNvSpPr/>
            <p:nvPr/>
          </p:nvSpPr>
          <p:spPr>
            <a:xfrm>
              <a:off x="558086" y="3810293"/>
              <a:ext cx="533308" cy="34374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+mj-lt"/>
                </a:rPr>
                <a:t>Feature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1363123" y="3810293"/>
              <a:ext cx="532709" cy="34374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+mj-lt"/>
                </a:rPr>
                <a:t>Feature</a:t>
              </a:r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1091394" y="3982957"/>
              <a:ext cx="304748" cy="1585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54"/>
          <p:cNvGrpSpPr>
            <a:grpSpLocks/>
          </p:cNvGrpSpPr>
          <p:nvPr/>
        </p:nvGrpSpPr>
        <p:grpSpPr bwMode="auto">
          <a:xfrm>
            <a:off x="6716713" y="3457553"/>
            <a:ext cx="1340087" cy="344487"/>
            <a:chOff x="558086" y="3810293"/>
            <a:chExt cx="1339858" cy="343744"/>
          </a:xfrm>
        </p:grpSpPr>
        <p:sp>
          <p:nvSpPr>
            <p:cNvPr id="71" name="Rounded Rectangle 70"/>
            <p:cNvSpPr/>
            <p:nvPr/>
          </p:nvSpPr>
          <p:spPr>
            <a:xfrm>
              <a:off x="558086" y="3810293"/>
              <a:ext cx="533308" cy="34374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+mj-lt"/>
                </a:rPr>
                <a:t>Feature</a:t>
              </a:r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1365235" y="3810293"/>
              <a:ext cx="532709" cy="34374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+mj-lt"/>
                </a:rPr>
                <a:t>Feature</a:t>
              </a:r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1091394" y="3982957"/>
              <a:ext cx="304748" cy="1585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55" name="Title 73"/>
          <p:cNvSpPr>
            <a:spLocks noGrp="1"/>
          </p:cNvSpPr>
          <p:nvPr>
            <p:ph type="title"/>
          </p:nvPr>
        </p:nvSpPr>
        <p:spPr>
          <a:xfrm>
            <a:off x="641350" y="143247"/>
            <a:ext cx="7856538" cy="730708"/>
          </a:xfrm>
        </p:spPr>
        <p:txBody>
          <a:bodyPr anchor="ctr">
            <a:normAutofit fontScale="90000"/>
          </a:bodyPr>
          <a:lstStyle/>
          <a:p>
            <a:r>
              <a:rPr lang="en-US" sz="4400" dirty="0" smtClean="0">
                <a:ea typeface="ＭＳ Ｐゴシック" charset="-128"/>
                <a:cs typeface="ＭＳ Ｐゴシック" charset="-128"/>
              </a:rPr>
              <a:t>Classical network architecture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1464-9EDF-AA45-9F02-3D8741CB6A53}" type="slidenum">
              <a:rPr lang="en-US" smtClean="0"/>
              <a:t>40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1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 are Hard </a:t>
            </a:r>
            <a:r>
              <a:rPr lang="en-US" dirty="0"/>
              <a:t>t</a:t>
            </a:r>
            <a:r>
              <a:rPr lang="en-US" dirty="0" smtClean="0"/>
              <a:t>o Manage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01706" y="1600200"/>
            <a:ext cx="8942294" cy="482338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000" dirty="0"/>
              <a:t>New </a:t>
            </a:r>
            <a:r>
              <a:rPr lang="en-US" sz="3000" dirty="0" smtClean="0"/>
              <a:t>requirements </a:t>
            </a:r>
            <a:r>
              <a:rPr lang="en-US" sz="3000" dirty="0"/>
              <a:t>led to great </a:t>
            </a:r>
            <a:r>
              <a:rPr lang="en-US" sz="3000" dirty="0" smtClean="0"/>
              <a:t>complexity</a:t>
            </a:r>
          </a:p>
          <a:p>
            <a:pPr lvl="1"/>
            <a:r>
              <a:rPr lang="en-US" sz="2500" dirty="0" smtClean="0"/>
              <a:t>Security, network virtualization</a:t>
            </a:r>
            <a:r>
              <a:rPr lang="en-US" sz="2500" dirty="0" smtClean="0"/>
              <a:t>, VM migration, </a:t>
            </a:r>
            <a:r>
              <a:rPr lang="en-US" sz="2500" dirty="0" err="1" smtClean="0"/>
              <a:t>perf</a:t>
            </a:r>
            <a:r>
              <a:rPr lang="en-US" sz="2500" dirty="0" smtClean="0"/>
              <a:t>. isolation, …</a:t>
            </a:r>
          </a:p>
          <a:p>
            <a:pPr marL="0" indent="0">
              <a:buNone/>
            </a:pP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/>
              <a:t>Kept working by</a:t>
            </a:r>
            <a:br>
              <a:rPr lang="en-US" sz="3000" dirty="0" smtClean="0"/>
            </a:br>
            <a:r>
              <a:rPr lang="en-US" sz="3000" dirty="0" smtClean="0"/>
              <a:t>“</a:t>
            </a:r>
            <a:r>
              <a:rPr lang="en-US" sz="3000" b="1" dirty="0" smtClean="0"/>
              <a:t>Masters of Complexity</a:t>
            </a:r>
            <a:r>
              <a:rPr lang="en-US" sz="3000" dirty="0" smtClean="0"/>
              <a:t>”</a:t>
            </a:r>
          </a:p>
          <a:p>
            <a:pPr marL="0" indent="0">
              <a:buNone/>
            </a:pPr>
            <a:endParaRPr lang="en-US" sz="3000" dirty="0" smtClean="0"/>
          </a:p>
          <a:p>
            <a:pPr marL="0" indent="0">
              <a:buNone/>
            </a:pPr>
            <a:r>
              <a:rPr lang="en-US" sz="3000" dirty="0" smtClean="0"/>
              <a:t>When things don’t work?</a:t>
            </a:r>
          </a:p>
          <a:p>
            <a:pPr lvl="1"/>
            <a:r>
              <a:rPr lang="en-US" sz="2500" dirty="0" smtClean="0"/>
              <a:t>Only </a:t>
            </a:r>
            <a:r>
              <a:rPr lang="en-US" sz="2500" b="1" dirty="0" smtClean="0"/>
              <a:t>limited tools</a:t>
            </a:r>
            <a:r>
              <a:rPr lang="en-US" sz="2500" dirty="0" smtClean="0"/>
              <a:t>:</a:t>
            </a:r>
          </a:p>
          <a:p>
            <a:pPr marL="0" indent="0">
              <a:buNone/>
            </a:pPr>
            <a:r>
              <a:rPr lang="en-US" sz="3000" dirty="0" smtClean="0"/>
              <a:t>	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ping,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traceroute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tcpdump</a:t>
            </a:r>
            <a:r>
              <a:rPr lang="en-US" sz="2400" dirty="0" smtClean="0">
                <a:latin typeface="Consolas" pitchFamily="49" charset="0"/>
                <a:cs typeface="Consolas" pitchFamily="49" charset="0"/>
              </a:rPr>
              <a:t>, SNMP, </a:t>
            </a:r>
            <a:r>
              <a:rPr lang="en-US" sz="2400" dirty="0" err="1" smtClean="0">
                <a:latin typeface="Consolas" pitchFamily="49" charset="0"/>
                <a:cs typeface="Consolas" pitchFamily="49" charset="0"/>
              </a:rPr>
              <a:t>NetFlow</a:t>
            </a:r>
            <a:endParaRPr lang="en-US" sz="24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lang="en-US" sz="3000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16F19-1D91-4AB6-A289-00E8E86BAF50}" type="slidenum">
              <a:rPr lang="en-US" smtClean="0"/>
              <a:t>41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743200"/>
            <a:ext cx="3073400" cy="2443353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96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6" descr="http://www.clker.com/cliparts/0/5/0/5/119543691225081364ajith_stacked_servers.svg.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8783" y="1103781"/>
            <a:ext cx="2242597" cy="189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65138" y="3922713"/>
            <a:ext cx="1525587" cy="13096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>
              <a:latin typeface="+mj-l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565830" y="4723029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bg1"/>
                </a:solidFill>
                <a:latin typeface="+mj-lt"/>
              </a:rPr>
              <a:t>Specialized Packet Forwarding Hardware</a:t>
            </a:r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565150" y="3986213"/>
            <a:ext cx="1339250" cy="344487"/>
            <a:chOff x="558086" y="3810293"/>
            <a:chExt cx="1339021" cy="343744"/>
          </a:xfrm>
        </p:grpSpPr>
        <p:sp>
          <p:nvSpPr>
            <p:cNvPr id="5" name="Rounded Rectangle 4"/>
            <p:cNvSpPr/>
            <p:nvPr/>
          </p:nvSpPr>
          <p:spPr>
            <a:xfrm>
              <a:off x="558086" y="3810293"/>
              <a:ext cx="533308" cy="34374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+mj-lt"/>
                </a:rPr>
                <a:t>Feature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364398" y="3810293"/>
              <a:ext cx="532709" cy="34374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+mj-lt"/>
                </a:rPr>
                <a:t>Feature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091394" y="3982957"/>
              <a:ext cx="304748" cy="1585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2887663" y="2647950"/>
            <a:ext cx="1525587" cy="1308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>
              <a:latin typeface="+mj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988148" y="3447646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bg1"/>
                </a:solidFill>
                <a:latin typeface="+mj-lt"/>
              </a:rPr>
              <a:t>Specialized Packet Forwarding Hardware</a:t>
            </a:r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616700" y="3243263"/>
            <a:ext cx="1525588" cy="1308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>
              <a:latin typeface="+mj-lt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6717510" y="4043205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bg1"/>
                </a:solidFill>
                <a:latin typeface="+mj-lt"/>
              </a:rPr>
              <a:t>Specialized Packet Forwarding Hardware</a:t>
            </a:r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292350" y="5338763"/>
            <a:ext cx="1525588" cy="13096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>
              <a:latin typeface="+mj-lt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392599" y="6139763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bg1"/>
                </a:solidFill>
                <a:latin typeface="+mj-lt"/>
              </a:rPr>
              <a:t>Specialized Packet Forwarding Hardware</a:t>
            </a:r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421188" y="4464050"/>
            <a:ext cx="1525587" cy="1308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00">
              <a:latin typeface="+mj-lt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521796" y="5263755"/>
            <a:ext cx="1339620" cy="420131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b="1" dirty="0">
                <a:solidFill>
                  <a:schemeClr val="bg1"/>
                </a:solidFill>
                <a:latin typeface="+mj-lt"/>
              </a:rPr>
              <a:t>Specialized Packet Forwarding Hardware</a:t>
            </a:r>
            <a:endParaRPr lang="en-US" sz="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65829" y="4355921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Specialized Control Plane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988147" y="3080538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Specialized Control Plane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717509" y="3676097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Specialized Control Plane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2392598" y="5772655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Specialized Control Plane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4521795" y="4896647"/>
            <a:ext cx="1339620" cy="353792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rgbClr val="FFFFFF"/>
                </a:solidFill>
              </a:rPr>
              <a:t>Specialized Control Plane</a:t>
            </a:r>
          </a:p>
        </p:txBody>
      </p:sp>
      <p:cxnSp>
        <p:nvCxnSpPr>
          <p:cNvPr id="44" name="Straight Connector 43"/>
          <p:cNvCxnSpPr>
            <a:stCxn id="9" idx="3"/>
            <a:endCxn id="12" idx="2"/>
          </p:cNvCxnSpPr>
          <p:nvPr/>
        </p:nvCxnSpPr>
        <p:spPr>
          <a:xfrm flipV="1">
            <a:off x="1990725" y="3956050"/>
            <a:ext cx="1658938" cy="6207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12" idx="3"/>
            <a:endCxn id="36" idx="0"/>
          </p:cNvCxnSpPr>
          <p:nvPr/>
        </p:nvCxnSpPr>
        <p:spPr>
          <a:xfrm>
            <a:off x="4413250" y="3302000"/>
            <a:ext cx="769938" cy="11620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28" idx="0"/>
            <a:endCxn id="36" idx="1"/>
          </p:cNvCxnSpPr>
          <p:nvPr/>
        </p:nvCxnSpPr>
        <p:spPr>
          <a:xfrm rot="5400000" flipH="1" flipV="1">
            <a:off x="3627437" y="4545013"/>
            <a:ext cx="220663" cy="136683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9" idx="2"/>
            <a:endCxn id="28" idx="1"/>
          </p:cNvCxnSpPr>
          <p:nvPr/>
        </p:nvCxnSpPr>
        <p:spPr>
          <a:xfrm rot="16200000" flipH="1">
            <a:off x="1378744" y="5080794"/>
            <a:ext cx="762000" cy="10652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36" idx="3"/>
            <a:endCxn id="20" idx="2"/>
          </p:cNvCxnSpPr>
          <p:nvPr/>
        </p:nvCxnSpPr>
        <p:spPr>
          <a:xfrm flipV="1">
            <a:off x="5946775" y="4551363"/>
            <a:ext cx="1433513" cy="56673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821267" y="1979174"/>
            <a:ext cx="6663266" cy="416311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Network OS</a:t>
            </a:r>
          </a:p>
        </p:txBody>
      </p:sp>
      <p:grpSp>
        <p:nvGrpSpPr>
          <p:cNvPr id="6" name="Group 62"/>
          <p:cNvGrpSpPr>
            <a:grpSpLocks/>
          </p:cNvGrpSpPr>
          <p:nvPr/>
        </p:nvGrpSpPr>
        <p:grpSpPr bwMode="auto">
          <a:xfrm>
            <a:off x="2682875" y="1387475"/>
            <a:ext cx="2941638" cy="495300"/>
            <a:chOff x="2682095" y="715997"/>
            <a:chExt cx="2942977" cy="495228"/>
          </a:xfrm>
        </p:grpSpPr>
        <p:sp>
          <p:nvSpPr>
            <p:cNvPr id="60" name="Rounded Rectangle 59"/>
            <p:cNvSpPr/>
            <p:nvPr/>
          </p:nvSpPr>
          <p:spPr>
            <a:xfrm>
              <a:off x="2682095" y="719194"/>
              <a:ext cx="1135579" cy="492031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+mj-lt"/>
                </a:rPr>
                <a:t>Feature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4421200" y="715997"/>
              <a:ext cx="1203872" cy="492031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+mj-lt"/>
                </a:rPr>
                <a:t>Feature</a:t>
              </a:r>
            </a:p>
          </p:txBody>
        </p:sp>
      </p:grpSp>
      <p:grpSp>
        <p:nvGrpSpPr>
          <p:cNvPr id="10" name="Group 54"/>
          <p:cNvGrpSpPr>
            <a:grpSpLocks/>
          </p:cNvGrpSpPr>
          <p:nvPr/>
        </p:nvGrpSpPr>
        <p:grpSpPr bwMode="auto">
          <a:xfrm>
            <a:off x="2979738" y="2709863"/>
            <a:ext cx="1340262" cy="344487"/>
            <a:chOff x="558086" y="3810293"/>
            <a:chExt cx="1340031" cy="343744"/>
          </a:xfrm>
        </p:grpSpPr>
        <p:sp>
          <p:nvSpPr>
            <p:cNvPr id="56" name="Rounded Rectangle 55"/>
            <p:cNvSpPr/>
            <p:nvPr/>
          </p:nvSpPr>
          <p:spPr>
            <a:xfrm>
              <a:off x="558086" y="3810293"/>
              <a:ext cx="533308" cy="34374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+mj-lt"/>
                </a:rPr>
                <a:t>Feature</a:t>
              </a: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1365409" y="3810293"/>
              <a:ext cx="532708" cy="34374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+mj-lt"/>
                </a:rPr>
                <a:t>Feature</a:t>
              </a:r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1091394" y="3982957"/>
              <a:ext cx="304748" cy="1585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54"/>
          <p:cNvGrpSpPr>
            <a:grpSpLocks/>
          </p:cNvGrpSpPr>
          <p:nvPr/>
        </p:nvGrpSpPr>
        <p:grpSpPr bwMode="auto">
          <a:xfrm>
            <a:off x="4513263" y="4524375"/>
            <a:ext cx="1340337" cy="344488"/>
            <a:chOff x="558086" y="3810293"/>
            <a:chExt cx="1340107" cy="343744"/>
          </a:xfrm>
        </p:grpSpPr>
        <p:sp>
          <p:nvSpPr>
            <p:cNvPr id="63" name="Rounded Rectangle 62"/>
            <p:cNvSpPr/>
            <p:nvPr/>
          </p:nvSpPr>
          <p:spPr>
            <a:xfrm>
              <a:off x="558086" y="3810293"/>
              <a:ext cx="533308" cy="34374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+mj-lt"/>
                </a:rPr>
                <a:t>Feature</a:t>
              </a: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1365484" y="3810293"/>
              <a:ext cx="532709" cy="34374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+mj-lt"/>
                </a:rPr>
                <a:t>Feature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>
              <a:off x="1091394" y="3982957"/>
              <a:ext cx="304748" cy="1584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54"/>
          <p:cNvGrpSpPr>
            <a:grpSpLocks/>
          </p:cNvGrpSpPr>
          <p:nvPr/>
        </p:nvGrpSpPr>
        <p:grpSpPr bwMode="auto">
          <a:xfrm>
            <a:off x="2384425" y="5395913"/>
            <a:ext cx="1337975" cy="344487"/>
            <a:chOff x="558086" y="3810293"/>
            <a:chExt cx="1337744" cy="343744"/>
          </a:xfrm>
        </p:grpSpPr>
        <p:sp>
          <p:nvSpPr>
            <p:cNvPr id="67" name="Rounded Rectangle 66"/>
            <p:cNvSpPr/>
            <p:nvPr/>
          </p:nvSpPr>
          <p:spPr>
            <a:xfrm>
              <a:off x="558086" y="3810293"/>
              <a:ext cx="533308" cy="34374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+mj-lt"/>
                </a:rPr>
                <a:t>Feature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1363122" y="3810293"/>
              <a:ext cx="532708" cy="34374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+mj-lt"/>
                </a:rPr>
                <a:t>Feature</a:t>
              </a:r>
            </a:p>
          </p:txBody>
        </p:sp>
        <p:cxnSp>
          <p:nvCxnSpPr>
            <p:cNvPr id="69" name="Straight Connector 68"/>
            <p:cNvCxnSpPr/>
            <p:nvPr/>
          </p:nvCxnSpPr>
          <p:spPr>
            <a:xfrm>
              <a:off x="1091394" y="3982957"/>
              <a:ext cx="304748" cy="1585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54"/>
          <p:cNvGrpSpPr>
            <a:grpSpLocks/>
          </p:cNvGrpSpPr>
          <p:nvPr/>
        </p:nvGrpSpPr>
        <p:grpSpPr bwMode="auto">
          <a:xfrm>
            <a:off x="6716713" y="3294063"/>
            <a:ext cx="1340088" cy="344487"/>
            <a:chOff x="558086" y="3810293"/>
            <a:chExt cx="1339858" cy="343744"/>
          </a:xfrm>
        </p:grpSpPr>
        <p:sp>
          <p:nvSpPr>
            <p:cNvPr id="71" name="Rounded Rectangle 70"/>
            <p:cNvSpPr/>
            <p:nvPr/>
          </p:nvSpPr>
          <p:spPr>
            <a:xfrm>
              <a:off x="558086" y="3810293"/>
              <a:ext cx="533308" cy="34374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+mj-lt"/>
                </a:rPr>
                <a:t>Feature</a:t>
              </a:r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1365235" y="3810293"/>
              <a:ext cx="532709" cy="343744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800" dirty="0">
                  <a:solidFill>
                    <a:srgbClr val="000000"/>
                  </a:solidFill>
                  <a:latin typeface="+mj-lt"/>
                </a:rPr>
                <a:t>Feature</a:t>
              </a:r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1091394" y="3982957"/>
              <a:ext cx="304748" cy="1585"/>
            </a:xfrm>
            <a:prstGeom prst="line">
              <a:avLst/>
            </a:prstGeom>
            <a:ln w="25400" cap="flat" cmpd="sng" algn="ctr">
              <a:solidFill>
                <a:schemeClr val="accent1"/>
              </a:solidFill>
              <a:prstDash val="dot"/>
              <a:round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555" name="Title 73"/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dirty="0" smtClean="0">
                <a:ea typeface="ＭＳ Ｐゴシック" charset="-128"/>
                <a:cs typeface="ＭＳ Ｐゴシック" charset="-128"/>
              </a:rPr>
              <a:t>Separation of control and data planes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1464-9EDF-AA45-9F02-3D8741CB6A53}" type="slidenum">
              <a:rPr lang="en-US" smtClean="0"/>
              <a:t>42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48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0228E-7 -3.80842E-6 L 1.70228E-7 -0.3232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581E-6 -2.11013E-6 L 0.00087 -0.1372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5492E-6 1.12911E-6 L 0.00296 -0.224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-11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914E-7 2.59139E-7 L -0.00087 -0.52753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-26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884E-6 -4.38223E-6 L 0.00018 -0.4018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0228E-7 -1.4484E-6 L 0.00017 -0.34775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0066E-8 -4.47015E-6 L 0.00087 -0.16149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3907E-6 4.63211E-6 L 0.00086 -0.40422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4124E-6 1.06432E-7 L -1.84124E-6 -0.55298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6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5492E-6 -2.36002E-7 L -3.45492E-6 -0.24664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Defined </a:t>
            </a:r>
            <a:r>
              <a:rPr lang="en-US" dirty="0" smtClean="0"/>
              <a:t>Networking </a:t>
            </a:r>
            <a:r>
              <a:rPr lang="en-US" dirty="0"/>
              <a:t>(SDN)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1464-9EDF-AA45-9F02-3D8741CB6A53}" type="slidenum">
              <a:rPr lang="en-US" smtClean="0"/>
              <a:t>43</a:t>
            </a:fld>
            <a:endParaRPr lang="en-US"/>
          </a:p>
        </p:txBody>
      </p:sp>
      <p:cxnSp>
        <p:nvCxnSpPr>
          <p:cNvPr id="44" name="Straight Connector 43"/>
          <p:cNvCxnSpPr/>
          <p:nvPr/>
        </p:nvCxnSpPr>
        <p:spPr bwMode="auto">
          <a:xfrm flipV="1">
            <a:off x="2444750" y="4678363"/>
            <a:ext cx="1393825" cy="1122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 bwMode="auto">
          <a:xfrm>
            <a:off x="4014788" y="4562475"/>
            <a:ext cx="1106487" cy="738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 bwMode="auto">
          <a:xfrm flipV="1">
            <a:off x="4102100" y="5800725"/>
            <a:ext cx="1285875" cy="7429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 bwMode="auto">
          <a:xfrm>
            <a:off x="1916113" y="6278563"/>
            <a:ext cx="1400175" cy="265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 flipV="1">
            <a:off x="5759450" y="5056188"/>
            <a:ext cx="1198563" cy="4968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 bwMode="auto">
          <a:xfrm>
            <a:off x="1828800" y="3657600"/>
            <a:ext cx="0" cy="20574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12" name="TextBox 44"/>
          <p:cNvSpPr txBox="1">
            <a:spLocks noChangeArrowheads="1"/>
          </p:cNvSpPr>
          <p:nvPr/>
        </p:nvSpPr>
        <p:spPr bwMode="auto">
          <a:xfrm>
            <a:off x="3376613" y="3059113"/>
            <a:ext cx="23383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Global Network View</a:t>
            </a:r>
          </a:p>
        </p:txBody>
      </p:sp>
      <p:cxnSp>
        <p:nvCxnSpPr>
          <p:cNvPr id="135" name="Straight Connector 134"/>
          <p:cNvCxnSpPr/>
          <p:nvPr/>
        </p:nvCxnSpPr>
        <p:spPr bwMode="auto">
          <a:xfrm>
            <a:off x="3581400" y="3657600"/>
            <a:ext cx="0" cy="9906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 bwMode="auto">
          <a:xfrm>
            <a:off x="5410200" y="3733800"/>
            <a:ext cx="0" cy="17526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 bwMode="auto">
          <a:xfrm>
            <a:off x="7086600" y="3810000"/>
            <a:ext cx="0" cy="9906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utoShape 7"/>
          <p:cNvSpPr>
            <a:spLocks noChangeArrowheads="1"/>
          </p:cNvSpPr>
          <p:nvPr/>
        </p:nvSpPr>
        <p:spPr bwMode="auto">
          <a:xfrm>
            <a:off x="1296988" y="5608638"/>
            <a:ext cx="1147762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3127375" y="6111875"/>
            <a:ext cx="1147763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6" name="AutoShape 7"/>
          <p:cNvSpPr>
            <a:spLocks noChangeArrowheads="1"/>
          </p:cNvSpPr>
          <p:nvPr/>
        </p:nvSpPr>
        <p:spPr bwMode="auto">
          <a:xfrm>
            <a:off x="2998788" y="4176713"/>
            <a:ext cx="1147762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4814888" y="5273675"/>
            <a:ext cx="1147762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6472238" y="4511675"/>
            <a:ext cx="1147762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066800" y="3505200"/>
            <a:ext cx="6663266" cy="437554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Network OS</a:t>
            </a:r>
          </a:p>
        </p:txBody>
      </p:sp>
      <p:grpSp>
        <p:nvGrpSpPr>
          <p:cNvPr id="10" name="Group 1"/>
          <p:cNvGrpSpPr/>
          <p:nvPr/>
        </p:nvGrpSpPr>
        <p:grpSpPr>
          <a:xfrm>
            <a:off x="5791200" y="2971800"/>
            <a:ext cx="1158240" cy="547255"/>
            <a:chOff x="5257800" y="3124200"/>
            <a:chExt cx="1158240" cy="547255"/>
          </a:xfrm>
          <a:effectLst>
            <a:outerShdw blurRad="50800" dist="50800" dir="10260000" algn="tl" rotWithShape="0">
              <a:srgbClr val="000000">
                <a:alpha val="54000"/>
              </a:srgbClr>
            </a:outerShdw>
          </a:effectLst>
        </p:grpSpPr>
        <p:sp>
          <p:nvSpPr>
            <p:cNvPr id="33" name="Oval 32"/>
            <p:cNvSpPr/>
            <p:nvPr/>
          </p:nvSpPr>
          <p:spPr>
            <a:xfrm>
              <a:off x="5257800" y="33528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562600" y="31242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943600" y="33528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248400" y="32004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638800" y="35052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47" name="Straight Connector 46"/>
            <p:cNvCxnSpPr>
              <a:stCxn id="33" idx="7"/>
              <a:endCxn id="40" idx="3"/>
            </p:cNvCxnSpPr>
            <p:nvPr/>
          </p:nvCxnSpPr>
          <p:spPr>
            <a:xfrm flipV="1">
              <a:off x="5400890" y="3266108"/>
              <a:ext cx="186260" cy="111039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3" idx="2"/>
              <a:endCxn id="33" idx="5"/>
            </p:cNvCxnSpPr>
            <p:nvPr/>
          </p:nvCxnSpPr>
          <p:spPr>
            <a:xfrm flipH="1" flipV="1">
              <a:off x="5400890" y="3494708"/>
              <a:ext cx="237910" cy="9362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1" idx="1"/>
              <a:endCxn id="40" idx="5"/>
            </p:cNvCxnSpPr>
            <p:nvPr/>
          </p:nvCxnSpPr>
          <p:spPr>
            <a:xfrm flipH="1" flipV="1">
              <a:off x="5705690" y="3266108"/>
              <a:ext cx="262460" cy="111039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43" idx="6"/>
              <a:endCxn id="41" idx="3"/>
            </p:cNvCxnSpPr>
            <p:nvPr/>
          </p:nvCxnSpPr>
          <p:spPr>
            <a:xfrm flipV="1">
              <a:off x="5806440" y="3494708"/>
              <a:ext cx="161710" cy="9362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41" idx="6"/>
              <a:endCxn id="42" idx="3"/>
            </p:cNvCxnSpPr>
            <p:nvPr/>
          </p:nvCxnSpPr>
          <p:spPr>
            <a:xfrm flipV="1">
              <a:off x="6111240" y="3342308"/>
              <a:ext cx="161710" cy="9362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120"/>
          <p:cNvGrpSpPr>
            <a:grpSpLocks/>
          </p:cNvGrpSpPr>
          <p:nvPr/>
        </p:nvGrpSpPr>
        <p:grpSpPr bwMode="auto">
          <a:xfrm>
            <a:off x="6798893" y="2752590"/>
            <a:ext cx="2345105" cy="923330"/>
            <a:chOff x="6760510" y="-1960924"/>
            <a:chExt cx="2344071" cy="922800"/>
          </a:xfrm>
        </p:grpSpPr>
        <p:sp>
          <p:nvSpPr>
            <p:cNvPr id="73" name="TextBox 103"/>
            <p:cNvSpPr txBox="1">
              <a:spLocks noChangeArrowheads="1"/>
            </p:cNvSpPr>
            <p:nvPr/>
          </p:nvSpPr>
          <p:spPr bwMode="auto">
            <a:xfrm>
              <a:off x="7423603" y="-1960924"/>
              <a:ext cx="1680978" cy="922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dirty="0" smtClean="0">
                  <a:latin typeface="+mj-lt"/>
                </a:rPr>
                <a:t>Constructs a logical map of the network</a:t>
              </a:r>
              <a:endParaRPr lang="en-US" dirty="0">
                <a:latin typeface="+mj-lt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rot="10800000" flipV="1">
              <a:off x="6760510" y="-1576716"/>
              <a:ext cx="791814" cy="2713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ight Brace 82"/>
          <p:cNvSpPr/>
          <p:nvPr/>
        </p:nvSpPr>
        <p:spPr bwMode="auto">
          <a:xfrm flipH="1">
            <a:off x="1534616" y="3964652"/>
            <a:ext cx="285503" cy="1610321"/>
          </a:xfrm>
          <a:prstGeom prst="rightBrace">
            <a:avLst>
              <a:gd name="adj1" fmla="val 31524"/>
              <a:gd name="adj2" fmla="val 50000"/>
            </a:avLst>
          </a:prstGeom>
          <a:ln>
            <a:solidFill>
              <a:schemeClr val="tx1"/>
            </a:solidFill>
          </a:ln>
          <a:effectLst>
            <a:outerShdw blurRad="40000" dist="20000" dir="5400000" rotWithShape="0">
              <a:srgbClr val="000000">
                <a:alpha val="69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118333" y="4996934"/>
            <a:ext cx="1352542" cy="369332"/>
          </a:xfrm>
          <a:prstGeom prst="rect">
            <a:avLst/>
          </a:prstGeom>
          <a:solidFill>
            <a:srgbClr val="FFD042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dirty="0" err="1">
                <a:solidFill>
                  <a:srgbClr val="1F497D"/>
                </a:solidFill>
                <a:latin typeface="+mj-lt"/>
              </a:rPr>
              <a:t>OpenFlow</a:t>
            </a:r>
            <a:endParaRPr lang="en-US" dirty="0">
              <a:solidFill>
                <a:srgbClr val="1F497D"/>
              </a:solidFill>
              <a:latin typeface="+mj-lt"/>
            </a:endParaRPr>
          </a:p>
        </p:txBody>
      </p:sp>
      <p:sp>
        <p:nvSpPr>
          <p:cNvPr id="87" name="TextBox 109"/>
          <p:cNvSpPr txBox="1">
            <a:spLocks noChangeArrowheads="1"/>
          </p:cNvSpPr>
          <p:nvPr/>
        </p:nvSpPr>
        <p:spPr bwMode="auto">
          <a:xfrm>
            <a:off x="-1090" y="4021549"/>
            <a:ext cx="167946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 smtClean="0">
                <a:latin typeface="+mj-lt"/>
              </a:rPr>
              <a:t>Open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vendor-agnostic protocol</a:t>
            </a:r>
            <a:endParaRPr lang="en-US" dirty="0">
              <a:latin typeface="+mj-lt"/>
            </a:endParaRPr>
          </a:p>
        </p:txBody>
      </p:sp>
      <p:grpSp>
        <p:nvGrpSpPr>
          <p:cNvPr id="88" name="Group 120"/>
          <p:cNvGrpSpPr>
            <a:grpSpLocks/>
          </p:cNvGrpSpPr>
          <p:nvPr/>
        </p:nvGrpSpPr>
        <p:grpSpPr bwMode="auto">
          <a:xfrm>
            <a:off x="5962652" y="5772829"/>
            <a:ext cx="2296502" cy="923330"/>
            <a:chOff x="6809092" y="-1960924"/>
            <a:chExt cx="2295489" cy="922801"/>
          </a:xfrm>
        </p:grpSpPr>
        <p:sp>
          <p:nvSpPr>
            <p:cNvPr id="89" name="TextBox 103"/>
            <p:cNvSpPr txBox="1">
              <a:spLocks noChangeArrowheads="1"/>
            </p:cNvSpPr>
            <p:nvPr/>
          </p:nvSpPr>
          <p:spPr bwMode="auto">
            <a:xfrm>
              <a:off x="7423603" y="-1960924"/>
              <a:ext cx="1680978" cy="922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dirty="0" smtClean="0">
                  <a:latin typeface="+mj-lt"/>
                </a:rPr>
                <a:t>Simple packet forwarding hardware</a:t>
              </a:r>
              <a:endParaRPr lang="en-US" dirty="0">
                <a:latin typeface="+mj-lt"/>
              </a:endParaRPr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 flipH="1" flipV="1">
              <a:off x="6809092" y="-1790251"/>
              <a:ext cx="743233" cy="2135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2445126" y="2476572"/>
            <a:ext cx="3179947" cy="495228"/>
            <a:chOff x="2445126" y="2476572"/>
            <a:chExt cx="3179947" cy="495228"/>
          </a:xfrm>
        </p:grpSpPr>
        <p:sp>
          <p:nvSpPr>
            <p:cNvPr id="91" name="Rounded Rectangle 90"/>
            <p:cNvSpPr/>
            <p:nvPr/>
          </p:nvSpPr>
          <p:spPr>
            <a:xfrm>
              <a:off x="2445126" y="2479769"/>
              <a:ext cx="1119392" cy="492031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+mj-lt"/>
                </a:rPr>
                <a:t>Feature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4413251" y="2476572"/>
              <a:ext cx="1211822" cy="492031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2000" dirty="0">
                  <a:solidFill>
                    <a:srgbClr val="000000"/>
                  </a:solidFill>
                  <a:latin typeface="+mj-lt"/>
                </a:rPr>
                <a:t>Feature</a:t>
              </a:r>
            </a:p>
          </p:txBody>
        </p:sp>
      </p:grp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94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2" grpId="0"/>
      <p:bldP spid="83" grpId="0" animBg="1"/>
      <p:bldP spid="85" grpId="0" animBg="1"/>
      <p:bldP spid="8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Defined Networking (SDN)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1464-9EDF-AA45-9F02-3D8741CB6A53}" type="slidenum">
              <a:rPr lang="en-US" smtClean="0"/>
              <a:t>44</a:t>
            </a:fld>
            <a:endParaRPr lang="en-US"/>
          </a:p>
        </p:txBody>
      </p:sp>
      <p:cxnSp>
        <p:nvCxnSpPr>
          <p:cNvPr id="44" name="Straight Connector 43"/>
          <p:cNvCxnSpPr/>
          <p:nvPr/>
        </p:nvCxnSpPr>
        <p:spPr bwMode="auto">
          <a:xfrm flipV="1">
            <a:off x="2444750" y="4678363"/>
            <a:ext cx="1393825" cy="1122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 bwMode="auto">
          <a:xfrm>
            <a:off x="4014788" y="4562475"/>
            <a:ext cx="1106487" cy="738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 bwMode="auto">
          <a:xfrm flipV="1">
            <a:off x="4102100" y="5800725"/>
            <a:ext cx="1285875" cy="7429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 bwMode="auto">
          <a:xfrm>
            <a:off x="1916113" y="6278563"/>
            <a:ext cx="1400175" cy="265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 flipV="1">
            <a:off x="5759450" y="5056188"/>
            <a:ext cx="1198563" cy="4968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 bwMode="auto">
          <a:xfrm>
            <a:off x="1828800" y="3657600"/>
            <a:ext cx="0" cy="20574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12" name="TextBox 44"/>
          <p:cNvSpPr txBox="1">
            <a:spLocks noChangeArrowheads="1"/>
          </p:cNvSpPr>
          <p:nvPr/>
        </p:nvSpPr>
        <p:spPr bwMode="auto">
          <a:xfrm>
            <a:off x="3376613" y="3059113"/>
            <a:ext cx="23383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Global Network View</a:t>
            </a:r>
          </a:p>
        </p:txBody>
      </p:sp>
      <p:sp>
        <p:nvSpPr>
          <p:cNvPr id="39" name="Rounded Rectangle 38"/>
          <p:cNvSpPr/>
          <p:nvPr/>
        </p:nvSpPr>
        <p:spPr bwMode="auto">
          <a:xfrm>
            <a:off x="1066800" y="2438399"/>
            <a:ext cx="6662738" cy="49203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Network Virtualization</a:t>
            </a:r>
          </a:p>
        </p:txBody>
      </p:sp>
      <p:cxnSp>
        <p:nvCxnSpPr>
          <p:cNvPr id="135" name="Straight Connector 134"/>
          <p:cNvCxnSpPr/>
          <p:nvPr/>
        </p:nvCxnSpPr>
        <p:spPr bwMode="auto">
          <a:xfrm>
            <a:off x="3581400" y="3657600"/>
            <a:ext cx="0" cy="9906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 bwMode="auto">
          <a:xfrm>
            <a:off x="5410200" y="3733800"/>
            <a:ext cx="0" cy="17526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 bwMode="auto">
          <a:xfrm>
            <a:off x="7086600" y="3810000"/>
            <a:ext cx="0" cy="9906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utoShape 7"/>
          <p:cNvSpPr>
            <a:spLocks noChangeArrowheads="1"/>
          </p:cNvSpPr>
          <p:nvPr/>
        </p:nvSpPr>
        <p:spPr bwMode="auto">
          <a:xfrm>
            <a:off x="1296988" y="5608638"/>
            <a:ext cx="1147762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3127375" y="6111875"/>
            <a:ext cx="1147763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6" name="AutoShape 7"/>
          <p:cNvSpPr>
            <a:spLocks noChangeArrowheads="1"/>
          </p:cNvSpPr>
          <p:nvPr/>
        </p:nvSpPr>
        <p:spPr bwMode="auto">
          <a:xfrm>
            <a:off x="2998788" y="4176713"/>
            <a:ext cx="1147762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4814888" y="5273675"/>
            <a:ext cx="1147762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6472238" y="4511675"/>
            <a:ext cx="1147762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1066800" y="3505200"/>
            <a:ext cx="6663266" cy="437554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Network OS</a:t>
            </a:r>
          </a:p>
        </p:txBody>
      </p:sp>
      <p:grpSp>
        <p:nvGrpSpPr>
          <p:cNvPr id="10" name="Group 1"/>
          <p:cNvGrpSpPr/>
          <p:nvPr/>
        </p:nvGrpSpPr>
        <p:grpSpPr>
          <a:xfrm>
            <a:off x="5791200" y="2971800"/>
            <a:ext cx="1158240" cy="547255"/>
            <a:chOff x="5257800" y="3124200"/>
            <a:chExt cx="1158240" cy="547255"/>
          </a:xfrm>
          <a:effectLst>
            <a:outerShdw blurRad="50800" dist="50800" dir="10260000" algn="tl" rotWithShape="0">
              <a:srgbClr val="000000">
                <a:alpha val="54000"/>
              </a:srgbClr>
            </a:outerShdw>
          </a:effectLst>
        </p:grpSpPr>
        <p:sp>
          <p:nvSpPr>
            <p:cNvPr id="33" name="Oval 32"/>
            <p:cNvSpPr/>
            <p:nvPr/>
          </p:nvSpPr>
          <p:spPr>
            <a:xfrm>
              <a:off x="5257800" y="33528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562600" y="31242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943600" y="33528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248400" y="32004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638800" y="35052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47" name="Straight Connector 46"/>
            <p:cNvCxnSpPr>
              <a:stCxn id="33" idx="7"/>
              <a:endCxn id="40" idx="3"/>
            </p:cNvCxnSpPr>
            <p:nvPr/>
          </p:nvCxnSpPr>
          <p:spPr>
            <a:xfrm flipV="1">
              <a:off x="5400890" y="3266108"/>
              <a:ext cx="186260" cy="111039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3" idx="2"/>
              <a:endCxn id="33" idx="5"/>
            </p:cNvCxnSpPr>
            <p:nvPr/>
          </p:nvCxnSpPr>
          <p:spPr>
            <a:xfrm flipH="1" flipV="1">
              <a:off x="5400890" y="3494708"/>
              <a:ext cx="237910" cy="9362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1" idx="1"/>
              <a:endCxn id="40" idx="5"/>
            </p:cNvCxnSpPr>
            <p:nvPr/>
          </p:nvCxnSpPr>
          <p:spPr>
            <a:xfrm flipH="1" flipV="1">
              <a:off x="5705690" y="3266108"/>
              <a:ext cx="262460" cy="111039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43" idx="6"/>
              <a:endCxn id="41" idx="3"/>
            </p:cNvCxnSpPr>
            <p:nvPr/>
          </p:nvCxnSpPr>
          <p:spPr>
            <a:xfrm flipV="1">
              <a:off x="5806440" y="3494708"/>
              <a:ext cx="161710" cy="9362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41" idx="6"/>
              <a:endCxn id="42" idx="3"/>
            </p:cNvCxnSpPr>
            <p:nvPr/>
          </p:nvCxnSpPr>
          <p:spPr>
            <a:xfrm flipV="1">
              <a:off x="6111240" y="3342308"/>
              <a:ext cx="161710" cy="9362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948" name="TextBox 44"/>
          <p:cNvSpPr txBox="1">
            <a:spLocks noChangeArrowheads="1"/>
          </p:cNvSpPr>
          <p:nvPr/>
        </p:nvSpPr>
        <p:spPr bwMode="auto">
          <a:xfrm>
            <a:off x="3335338" y="2057400"/>
            <a:ext cx="2532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Abstract Network View</a:t>
            </a:r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1219200" y="900113"/>
            <a:ext cx="1752600" cy="1192212"/>
            <a:chOff x="1219200" y="899697"/>
            <a:chExt cx="1752600" cy="1192628"/>
          </a:xfrm>
        </p:grpSpPr>
        <p:grpSp>
          <p:nvGrpSpPr>
            <p:cNvPr id="21546" name="Group 27"/>
            <p:cNvGrpSpPr>
              <a:grpSpLocks/>
            </p:cNvGrpSpPr>
            <p:nvPr/>
          </p:nvGrpSpPr>
          <p:grpSpPr bwMode="auto">
            <a:xfrm>
              <a:off x="1219200" y="1447800"/>
              <a:ext cx="1752600" cy="644525"/>
              <a:chOff x="1066800" y="1108169"/>
              <a:chExt cx="1752600" cy="644431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1066800" y="1108169"/>
                <a:ext cx="1752600" cy="644431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dirty="0">
                  <a:solidFill>
                    <a:srgbClr val="000000"/>
                  </a:solidFill>
                  <a:latin typeface="+mj-lt"/>
                </a:endParaRPr>
              </a:p>
            </p:txBody>
          </p:sp>
          <p:grpSp>
            <p:nvGrpSpPr>
              <p:cNvPr id="4" name="Group 24"/>
              <p:cNvGrpSpPr/>
              <p:nvPr/>
            </p:nvGrpSpPr>
            <p:grpSpPr>
              <a:xfrm>
                <a:off x="2133600" y="1219200"/>
                <a:ext cx="609600" cy="457200"/>
                <a:chOff x="2057400" y="1219200"/>
                <a:chExt cx="609600" cy="457200"/>
              </a:xfrm>
              <a:effectLst>
                <a:outerShdw blurRad="50800" dist="50800" dir="12780000" algn="tl" rotWithShape="0">
                  <a:srgbClr val="000000">
                    <a:alpha val="57000"/>
                  </a:srgbClr>
                </a:outerShdw>
              </a:effectLst>
            </p:grpSpPr>
            <p:sp>
              <p:nvSpPr>
                <p:cNvPr id="56" name="Oval 55"/>
                <p:cNvSpPr/>
                <p:nvPr/>
              </p:nvSpPr>
              <p:spPr bwMode="auto">
                <a:xfrm>
                  <a:off x="2286000" y="1371600"/>
                  <a:ext cx="167627" cy="166255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66" name="Straight Connector 65"/>
                <p:cNvCxnSpPr>
                  <a:stCxn id="56" idx="7"/>
                </p:cNvCxnSpPr>
                <p:nvPr/>
              </p:nvCxnSpPr>
              <p:spPr bwMode="auto">
                <a:xfrm flipV="1">
                  <a:off x="2429079" y="1219200"/>
                  <a:ext cx="161721" cy="176747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>
                  <a:endCxn id="56" idx="3"/>
                </p:cNvCxnSpPr>
                <p:nvPr/>
              </p:nvCxnSpPr>
              <p:spPr bwMode="auto">
                <a:xfrm flipV="1">
                  <a:off x="2133600" y="1513508"/>
                  <a:ext cx="176948" cy="162892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>
                  <a:stCxn id="56" idx="5"/>
                </p:cNvCxnSpPr>
                <p:nvPr/>
              </p:nvCxnSpPr>
              <p:spPr bwMode="auto">
                <a:xfrm>
                  <a:off x="2429079" y="1513508"/>
                  <a:ext cx="161721" cy="162892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56" idx="1"/>
                </p:cNvCxnSpPr>
                <p:nvPr/>
              </p:nvCxnSpPr>
              <p:spPr bwMode="auto">
                <a:xfrm flipH="1" flipV="1">
                  <a:off x="2133600" y="1219200"/>
                  <a:ext cx="176948" cy="176747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>
                  <a:stCxn id="56" idx="2"/>
                </p:cNvCxnSpPr>
                <p:nvPr/>
              </p:nvCxnSpPr>
              <p:spPr bwMode="auto">
                <a:xfrm flipH="1" flipV="1">
                  <a:off x="2057400" y="1447800"/>
                  <a:ext cx="228600" cy="6928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endCxn id="56" idx="6"/>
                </p:cNvCxnSpPr>
                <p:nvPr/>
              </p:nvCxnSpPr>
              <p:spPr bwMode="auto">
                <a:xfrm flipH="1">
                  <a:off x="2453627" y="1447800"/>
                  <a:ext cx="213373" cy="6928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552" name="TextBox 23"/>
              <p:cNvSpPr txBox="1">
                <a:spLocks noChangeArrowheads="1"/>
              </p:cNvSpPr>
              <p:nvPr/>
            </p:nvSpPr>
            <p:spPr bwMode="auto">
              <a:xfrm>
                <a:off x="1094539" y="1153180"/>
                <a:ext cx="962861" cy="523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algn="r" eaLnBrk="1" hangingPunct="1"/>
                <a:r>
                  <a:rPr lang="en-US" sz="1400">
                    <a:latin typeface="Arial" charset="0"/>
                  </a:rPr>
                  <a:t>Control</a:t>
                </a:r>
              </a:p>
              <a:p>
                <a:pPr algn="r" eaLnBrk="1" hangingPunct="1"/>
                <a:r>
                  <a:rPr lang="en-US" sz="1400">
                    <a:latin typeface="Arial" charset="0"/>
                  </a:rPr>
                  <a:t>Programs</a:t>
                </a:r>
              </a:p>
            </p:txBody>
          </p:sp>
        </p:grpSp>
        <p:graphicFrame>
          <p:nvGraphicFramePr>
            <p:cNvPr id="21547" name="Object 11"/>
            <p:cNvGraphicFramePr>
              <a:graphicFrameLocks noChangeAspect="1"/>
            </p:cNvGraphicFramePr>
            <p:nvPr/>
          </p:nvGraphicFramePr>
          <p:xfrm>
            <a:off x="1381345" y="899697"/>
            <a:ext cx="1352110" cy="7067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0" name="Equation" r:id="rId4" imgW="558800" imgH="292100" progId="Equation.3">
                    <p:embed/>
                  </p:oleObj>
                </mc:Choice>
                <mc:Fallback>
                  <p:oleObj name="Equation" r:id="rId4" imgW="558800" imgH="292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1345" y="899697"/>
                          <a:ext cx="1352110" cy="7067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3376613" y="892175"/>
            <a:ext cx="1781175" cy="1200150"/>
            <a:chOff x="3376613" y="891710"/>
            <a:chExt cx="1781175" cy="1200615"/>
          </a:xfrm>
        </p:grpSpPr>
        <p:grpSp>
          <p:nvGrpSpPr>
            <p:cNvPr id="21539" name="Group 26"/>
            <p:cNvGrpSpPr>
              <a:grpSpLocks/>
            </p:cNvGrpSpPr>
            <p:nvPr/>
          </p:nvGrpSpPr>
          <p:grpSpPr bwMode="auto">
            <a:xfrm>
              <a:off x="3376613" y="1447800"/>
              <a:ext cx="1781175" cy="644525"/>
              <a:chOff x="3325060" y="1066800"/>
              <a:chExt cx="1780339" cy="644431"/>
            </a:xfrm>
          </p:grpSpPr>
          <p:sp>
            <p:nvSpPr>
              <p:cNvPr id="82" name="Rounded Rectangle 81"/>
              <p:cNvSpPr/>
              <p:nvPr/>
            </p:nvSpPr>
            <p:spPr>
              <a:xfrm>
                <a:off x="3325060" y="1066800"/>
                <a:ext cx="1780339" cy="644431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21544" name="TextBox 92"/>
              <p:cNvSpPr txBox="1">
                <a:spLocks noChangeArrowheads="1"/>
              </p:cNvSpPr>
              <p:nvPr/>
            </p:nvSpPr>
            <p:spPr bwMode="auto">
              <a:xfrm>
                <a:off x="3353252" y="1111811"/>
                <a:ext cx="962409" cy="523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algn="r" eaLnBrk="1" hangingPunct="1"/>
                <a:r>
                  <a:rPr lang="en-US" sz="1400">
                    <a:latin typeface="Arial" charset="0"/>
                  </a:rPr>
                  <a:t>Control</a:t>
                </a:r>
              </a:p>
              <a:p>
                <a:pPr algn="r" eaLnBrk="1" hangingPunct="1"/>
                <a:r>
                  <a:rPr lang="en-US" sz="1400">
                    <a:latin typeface="Arial" charset="0"/>
                  </a:rPr>
                  <a:t>Programs</a:t>
                </a:r>
              </a:p>
            </p:txBody>
          </p:sp>
          <p:grpSp>
            <p:nvGrpSpPr>
              <p:cNvPr id="7" name="Group 64"/>
              <p:cNvGrpSpPr/>
              <p:nvPr/>
            </p:nvGrpSpPr>
            <p:grpSpPr bwMode="auto">
              <a:xfrm>
                <a:off x="4343400" y="1066800"/>
                <a:ext cx="558756" cy="609600"/>
                <a:chOff x="7848600" y="1752600"/>
                <a:chExt cx="762000" cy="838200"/>
              </a:xfrm>
              <a:solidFill>
                <a:schemeClr val="bg1"/>
              </a:solidFill>
            </p:grpSpPr>
            <p:sp>
              <p:nvSpPr>
                <p:cNvPr id="53" name="Oval 52"/>
                <p:cNvSpPr/>
                <p:nvPr/>
              </p:nvSpPr>
              <p:spPr>
                <a:xfrm>
                  <a:off x="8001000" y="1981200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8382000" y="1752600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7848600" y="2362200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61" name="Straight Connector 60"/>
                <p:cNvCxnSpPr>
                  <a:stCxn id="53" idx="7"/>
                  <a:endCxn id="54" idx="3"/>
                </p:cNvCxnSpPr>
                <p:nvPr/>
              </p:nvCxnSpPr>
              <p:spPr>
                <a:xfrm rot="5400000" flipH="1" flipV="1">
                  <a:off x="8272322" y="1871522"/>
                  <a:ext cx="66956" cy="219356"/>
                </a:xfrm>
                <a:prstGeom prst="lin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stCxn id="60" idx="0"/>
                  <a:endCxn id="53" idx="3"/>
                </p:cNvCxnSpPr>
                <p:nvPr/>
              </p:nvCxnSpPr>
              <p:spPr>
                <a:xfrm rot="5400000" flipH="1" flipV="1">
                  <a:off x="7905750" y="2233472"/>
                  <a:ext cx="185878" cy="71578"/>
                </a:xfrm>
                <a:prstGeom prst="lin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60" idx="7"/>
                  <a:endCxn id="54" idx="4"/>
                </p:cNvCxnSpPr>
                <p:nvPr/>
              </p:nvCxnSpPr>
              <p:spPr>
                <a:xfrm rot="5400000" flipH="1" flipV="1">
                  <a:off x="8062772" y="1962150"/>
                  <a:ext cx="414478" cy="452578"/>
                </a:xfrm>
                <a:prstGeom prst="lin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aphicFrame>
          <p:nvGraphicFramePr>
            <p:cNvPr id="21540" name="Object 70"/>
            <p:cNvGraphicFramePr>
              <a:graphicFrameLocks noChangeAspect="1"/>
            </p:cNvGraphicFramePr>
            <p:nvPr/>
          </p:nvGraphicFramePr>
          <p:xfrm>
            <a:off x="3553476" y="891710"/>
            <a:ext cx="1352110" cy="7067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1" name="Equation" r:id="rId6" imgW="558800" imgH="292100" progId="Equation.3">
                    <p:embed/>
                  </p:oleObj>
                </mc:Choice>
                <mc:Fallback>
                  <p:oleObj name="Equation" r:id="rId6" imgW="558800" imgH="292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3476" y="891710"/>
                          <a:ext cx="1352110" cy="7067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Group 14"/>
          <p:cNvGrpSpPr>
            <a:grpSpLocks/>
          </p:cNvGrpSpPr>
          <p:nvPr/>
        </p:nvGrpSpPr>
        <p:grpSpPr bwMode="auto">
          <a:xfrm>
            <a:off x="5562600" y="884238"/>
            <a:ext cx="1905000" cy="1208087"/>
            <a:chOff x="5562600" y="883723"/>
            <a:chExt cx="1905000" cy="1208602"/>
          </a:xfrm>
        </p:grpSpPr>
        <p:grpSp>
          <p:nvGrpSpPr>
            <p:cNvPr id="21532" name="Group 25"/>
            <p:cNvGrpSpPr>
              <a:grpSpLocks/>
            </p:cNvGrpSpPr>
            <p:nvPr/>
          </p:nvGrpSpPr>
          <p:grpSpPr bwMode="auto">
            <a:xfrm>
              <a:off x="5562600" y="1447800"/>
              <a:ext cx="1905000" cy="644525"/>
              <a:chOff x="5410200" y="1066800"/>
              <a:chExt cx="1905000" cy="644431"/>
            </a:xfrm>
          </p:grpSpPr>
          <p:sp>
            <p:nvSpPr>
              <p:cNvPr id="95" name="Rounded Rectangle 94"/>
              <p:cNvSpPr/>
              <p:nvPr/>
            </p:nvSpPr>
            <p:spPr>
              <a:xfrm>
                <a:off x="5410200" y="1066800"/>
                <a:ext cx="1905000" cy="644431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21537" name="TextBox 95"/>
              <p:cNvSpPr txBox="1">
                <a:spLocks noChangeArrowheads="1"/>
              </p:cNvSpPr>
              <p:nvPr/>
            </p:nvSpPr>
            <p:spPr bwMode="auto">
              <a:xfrm>
                <a:off x="5437939" y="1111811"/>
                <a:ext cx="962861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algn="r" eaLnBrk="1" hangingPunct="1"/>
                <a:r>
                  <a:rPr lang="en-US" sz="1400">
                    <a:latin typeface="Arial" charset="0"/>
                  </a:rPr>
                  <a:t>Control</a:t>
                </a:r>
              </a:p>
              <a:p>
                <a:pPr algn="r" eaLnBrk="1" hangingPunct="1"/>
                <a:r>
                  <a:rPr lang="en-US" sz="1400">
                    <a:latin typeface="Arial" charset="0"/>
                  </a:rPr>
                  <a:t>Programs</a:t>
                </a:r>
              </a:p>
            </p:txBody>
          </p:sp>
          <p:grpSp>
            <p:nvGrpSpPr>
              <p:cNvPr id="9" name="Group 64"/>
              <p:cNvGrpSpPr/>
              <p:nvPr/>
            </p:nvGrpSpPr>
            <p:grpSpPr bwMode="auto">
              <a:xfrm>
                <a:off x="6400866" y="1212273"/>
                <a:ext cx="838134" cy="387927"/>
                <a:chOff x="7848600" y="2057400"/>
                <a:chExt cx="1143000" cy="533400"/>
              </a:xfrm>
              <a:solidFill>
                <a:schemeClr val="bg1"/>
              </a:solidFill>
            </p:grpSpPr>
            <p:sp>
              <p:nvSpPr>
                <p:cNvPr id="77" name="Oval 76"/>
                <p:cNvSpPr/>
                <p:nvPr/>
              </p:nvSpPr>
              <p:spPr>
                <a:xfrm>
                  <a:off x="8382000" y="2362200"/>
                  <a:ext cx="228600" cy="228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8763000" y="2057400"/>
                  <a:ext cx="228600" cy="228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7848600" y="2362200"/>
                  <a:ext cx="228600" cy="228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84" name="Straight Connector 83"/>
                <p:cNvCxnSpPr>
                  <a:stCxn id="80" idx="5"/>
                  <a:endCxn id="77" idx="3"/>
                </p:cNvCxnSpPr>
                <p:nvPr/>
              </p:nvCxnSpPr>
              <p:spPr>
                <a:xfrm rot="16200000" flipH="1">
                  <a:off x="8229600" y="2371444"/>
                  <a:ext cx="1588" cy="371756"/>
                </a:xfrm>
                <a:prstGeom prst="lin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77" idx="6"/>
                  <a:endCxn id="78" idx="3"/>
                </p:cNvCxnSpPr>
                <p:nvPr/>
              </p:nvCxnSpPr>
              <p:spPr>
                <a:xfrm flipV="1">
                  <a:off x="8610600" y="2252522"/>
                  <a:ext cx="185878" cy="223978"/>
                </a:xfrm>
                <a:prstGeom prst="lin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aphicFrame>
          <p:nvGraphicFramePr>
            <p:cNvPr id="21533" name="Object 72"/>
            <p:cNvGraphicFramePr>
              <a:graphicFrameLocks noChangeAspect="1"/>
            </p:cNvGraphicFramePr>
            <p:nvPr/>
          </p:nvGraphicFramePr>
          <p:xfrm>
            <a:off x="5853415" y="883723"/>
            <a:ext cx="1352110" cy="7067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2" name="Equation" r:id="rId7" imgW="558800" imgH="292100" progId="Equation.3">
                    <p:embed/>
                  </p:oleObj>
                </mc:Choice>
                <mc:Fallback>
                  <p:oleObj name="Equation" r:id="rId7" imgW="558800" imgH="292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53415" y="883723"/>
                          <a:ext cx="1352110" cy="7067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1" name="Group 120"/>
          <p:cNvGrpSpPr>
            <a:grpSpLocks/>
          </p:cNvGrpSpPr>
          <p:nvPr/>
        </p:nvGrpSpPr>
        <p:grpSpPr bwMode="auto">
          <a:xfrm>
            <a:off x="6798893" y="2752590"/>
            <a:ext cx="2345105" cy="923330"/>
            <a:chOff x="6760510" y="-1960924"/>
            <a:chExt cx="2344071" cy="922800"/>
          </a:xfrm>
        </p:grpSpPr>
        <p:sp>
          <p:nvSpPr>
            <p:cNvPr id="73" name="TextBox 103"/>
            <p:cNvSpPr txBox="1">
              <a:spLocks noChangeArrowheads="1"/>
            </p:cNvSpPr>
            <p:nvPr/>
          </p:nvSpPr>
          <p:spPr bwMode="auto">
            <a:xfrm>
              <a:off x="7423603" y="-1960924"/>
              <a:ext cx="1680978" cy="922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dirty="0" smtClean="0">
                  <a:latin typeface="+mj-lt"/>
                </a:rPr>
                <a:t>Constructs a logical map of the network</a:t>
              </a:r>
              <a:endParaRPr lang="en-US" dirty="0">
                <a:latin typeface="+mj-lt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rot="10800000" flipV="1">
              <a:off x="6760510" y="-1576716"/>
              <a:ext cx="791814" cy="271307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ight Brace 82"/>
          <p:cNvSpPr/>
          <p:nvPr/>
        </p:nvSpPr>
        <p:spPr bwMode="auto">
          <a:xfrm flipH="1">
            <a:off x="1534616" y="3964652"/>
            <a:ext cx="285503" cy="1610321"/>
          </a:xfrm>
          <a:prstGeom prst="rightBrace">
            <a:avLst>
              <a:gd name="adj1" fmla="val 31524"/>
              <a:gd name="adj2" fmla="val 50000"/>
            </a:avLst>
          </a:prstGeom>
          <a:ln>
            <a:solidFill>
              <a:schemeClr val="tx1"/>
            </a:solidFill>
          </a:ln>
          <a:effectLst>
            <a:outerShdw blurRad="40000" dist="20000" dir="5400000" rotWithShape="0">
              <a:srgbClr val="000000">
                <a:alpha val="69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j-lt"/>
            </a:endParaRPr>
          </a:p>
        </p:txBody>
      </p:sp>
      <p:sp>
        <p:nvSpPr>
          <p:cNvPr id="85" name="TextBox 84"/>
          <p:cNvSpPr txBox="1">
            <a:spLocks noChangeArrowheads="1"/>
          </p:cNvSpPr>
          <p:nvPr/>
        </p:nvSpPr>
        <p:spPr bwMode="auto">
          <a:xfrm>
            <a:off x="118333" y="4996934"/>
            <a:ext cx="1352542" cy="369332"/>
          </a:xfrm>
          <a:prstGeom prst="rect">
            <a:avLst/>
          </a:prstGeom>
          <a:solidFill>
            <a:srgbClr val="FFD042"/>
          </a:solidFill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dirty="0" err="1">
                <a:solidFill>
                  <a:srgbClr val="1F497D"/>
                </a:solidFill>
                <a:latin typeface="+mj-lt"/>
              </a:rPr>
              <a:t>OpenFlow</a:t>
            </a:r>
            <a:endParaRPr lang="en-US" dirty="0">
              <a:solidFill>
                <a:srgbClr val="1F497D"/>
              </a:solidFill>
              <a:latin typeface="+mj-lt"/>
            </a:endParaRPr>
          </a:p>
        </p:txBody>
      </p:sp>
      <p:sp>
        <p:nvSpPr>
          <p:cNvPr id="87" name="TextBox 109"/>
          <p:cNvSpPr txBox="1">
            <a:spLocks noChangeArrowheads="1"/>
          </p:cNvSpPr>
          <p:nvPr/>
        </p:nvSpPr>
        <p:spPr bwMode="auto">
          <a:xfrm>
            <a:off x="-1090" y="4021549"/>
            <a:ext cx="167946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dirty="0" smtClean="0">
                <a:latin typeface="+mj-lt"/>
              </a:rPr>
              <a:t>Open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vendor-agnostic protocol</a:t>
            </a:r>
            <a:endParaRPr lang="en-US" dirty="0">
              <a:latin typeface="+mj-lt"/>
            </a:endParaRPr>
          </a:p>
        </p:txBody>
      </p:sp>
      <p:grpSp>
        <p:nvGrpSpPr>
          <p:cNvPr id="88" name="Group 120"/>
          <p:cNvGrpSpPr>
            <a:grpSpLocks/>
          </p:cNvGrpSpPr>
          <p:nvPr/>
        </p:nvGrpSpPr>
        <p:grpSpPr bwMode="auto">
          <a:xfrm>
            <a:off x="5962652" y="5772829"/>
            <a:ext cx="2296502" cy="923330"/>
            <a:chOff x="6809092" y="-1960924"/>
            <a:chExt cx="2295489" cy="922801"/>
          </a:xfrm>
        </p:grpSpPr>
        <p:sp>
          <p:nvSpPr>
            <p:cNvPr id="89" name="TextBox 103"/>
            <p:cNvSpPr txBox="1">
              <a:spLocks noChangeArrowheads="1"/>
            </p:cNvSpPr>
            <p:nvPr/>
          </p:nvSpPr>
          <p:spPr bwMode="auto">
            <a:xfrm>
              <a:off x="7423603" y="-1960924"/>
              <a:ext cx="1680978" cy="9228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>
                <a:defRPr/>
              </a:pPr>
              <a:r>
                <a:rPr lang="en-US" dirty="0" smtClean="0">
                  <a:latin typeface="+mj-lt"/>
                </a:rPr>
                <a:t>Simple packet forwarding hardware</a:t>
              </a:r>
              <a:endParaRPr lang="en-US" dirty="0">
                <a:latin typeface="+mj-lt"/>
              </a:endParaRPr>
            </a:p>
          </p:txBody>
        </p:sp>
        <p:cxnSp>
          <p:nvCxnSpPr>
            <p:cNvPr id="90" name="Straight Arrow Connector 89"/>
            <p:cNvCxnSpPr/>
            <p:nvPr/>
          </p:nvCxnSpPr>
          <p:spPr>
            <a:xfrm flipH="1" flipV="1">
              <a:off x="6809092" y="-1790251"/>
              <a:ext cx="743233" cy="21353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309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Defined Networking (SDN)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1464-9EDF-AA45-9F02-3D8741CB6A53}" type="slidenum">
              <a:rPr lang="en-US" smtClean="0"/>
              <a:t>45</a:t>
            </a:fld>
            <a:endParaRPr lang="en-US"/>
          </a:p>
        </p:txBody>
      </p:sp>
      <p:cxnSp>
        <p:nvCxnSpPr>
          <p:cNvPr id="44" name="Straight Connector 43"/>
          <p:cNvCxnSpPr/>
          <p:nvPr/>
        </p:nvCxnSpPr>
        <p:spPr bwMode="auto">
          <a:xfrm flipV="1">
            <a:off x="2444750" y="4678363"/>
            <a:ext cx="1393825" cy="11223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 bwMode="auto">
          <a:xfrm>
            <a:off x="4014788" y="4562475"/>
            <a:ext cx="1106487" cy="7381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 bwMode="auto">
          <a:xfrm flipV="1">
            <a:off x="4102100" y="5800725"/>
            <a:ext cx="1285875" cy="7429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 bwMode="auto">
          <a:xfrm>
            <a:off x="1916113" y="6278563"/>
            <a:ext cx="1400175" cy="265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 flipV="1">
            <a:off x="5759450" y="5056188"/>
            <a:ext cx="1198563" cy="4968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 bwMode="auto">
          <a:xfrm>
            <a:off x="1828800" y="3657600"/>
            <a:ext cx="0" cy="20574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60" name="TextBox 44"/>
          <p:cNvSpPr txBox="1">
            <a:spLocks noChangeArrowheads="1"/>
          </p:cNvSpPr>
          <p:nvPr/>
        </p:nvSpPr>
        <p:spPr bwMode="auto">
          <a:xfrm>
            <a:off x="3376613" y="3059113"/>
            <a:ext cx="23383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Global Network View</a:t>
            </a:r>
          </a:p>
        </p:txBody>
      </p:sp>
      <p:sp>
        <p:nvSpPr>
          <p:cNvPr id="39" name="Rounded Rectangle 38"/>
          <p:cNvSpPr/>
          <p:nvPr/>
        </p:nvSpPr>
        <p:spPr bwMode="auto">
          <a:xfrm>
            <a:off x="1066800" y="2438399"/>
            <a:ext cx="6662738" cy="492031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Network Virtualization</a:t>
            </a:r>
          </a:p>
        </p:txBody>
      </p:sp>
      <p:cxnSp>
        <p:nvCxnSpPr>
          <p:cNvPr id="135" name="Straight Connector 134"/>
          <p:cNvCxnSpPr/>
          <p:nvPr/>
        </p:nvCxnSpPr>
        <p:spPr bwMode="auto">
          <a:xfrm>
            <a:off x="3581400" y="3657600"/>
            <a:ext cx="0" cy="9906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 bwMode="auto">
          <a:xfrm>
            <a:off x="5410200" y="3733800"/>
            <a:ext cx="0" cy="17526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 bwMode="auto">
          <a:xfrm>
            <a:off x="7086600" y="3810000"/>
            <a:ext cx="0" cy="990600"/>
          </a:xfrm>
          <a:prstGeom prst="line">
            <a:avLst/>
          </a:prstGeom>
          <a:ln w="25400" cap="flat" cmpd="sng" algn="ctr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utoShape 7"/>
          <p:cNvSpPr>
            <a:spLocks noChangeArrowheads="1"/>
          </p:cNvSpPr>
          <p:nvPr/>
        </p:nvSpPr>
        <p:spPr bwMode="auto">
          <a:xfrm>
            <a:off x="1296988" y="5608638"/>
            <a:ext cx="1147762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3127375" y="6111875"/>
            <a:ext cx="1147763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7" name="AutoShape 7"/>
          <p:cNvSpPr>
            <a:spLocks noChangeArrowheads="1"/>
          </p:cNvSpPr>
          <p:nvPr/>
        </p:nvSpPr>
        <p:spPr bwMode="auto">
          <a:xfrm>
            <a:off x="4814888" y="5273675"/>
            <a:ext cx="1147762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auto">
          <a:xfrm>
            <a:off x="6472238" y="4511675"/>
            <a:ext cx="1147762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  <a:ea typeface="+mn-ea"/>
              <a:cs typeface="+mn-cs"/>
            </a:endParaRPr>
          </a:p>
        </p:txBody>
      </p:sp>
      <p:sp>
        <p:nvSpPr>
          <p:cNvPr id="23571" name="TextBox 44"/>
          <p:cNvSpPr txBox="1">
            <a:spLocks noChangeArrowheads="1"/>
          </p:cNvSpPr>
          <p:nvPr/>
        </p:nvSpPr>
        <p:spPr bwMode="auto">
          <a:xfrm>
            <a:off x="3335338" y="2057400"/>
            <a:ext cx="25320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Arial" charset="0"/>
              </a:rPr>
              <a:t>Abstract Network View</a:t>
            </a:r>
          </a:p>
        </p:txBody>
      </p:sp>
      <p:grpSp>
        <p:nvGrpSpPr>
          <p:cNvPr id="23572" name="Group 12"/>
          <p:cNvGrpSpPr>
            <a:grpSpLocks/>
          </p:cNvGrpSpPr>
          <p:nvPr/>
        </p:nvGrpSpPr>
        <p:grpSpPr bwMode="auto">
          <a:xfrm>
            <a:off x="1219200" y="900113"/>
            <a:ext cx="1752600" cy="1192212"/>
            <a:chOff x="1219200" y="899697"/>
            <a:chExt cx="1752600" cy="1192628"/>
          </a:xfrm>
        </p:grpSpPr>
        <p:grpSp>
          <p:nvGrpSpPr>
            <p:cNvPr id="23606" name="Group 27"/>
            <p:cNvGrpSpPr>
              <a:grpSpLocks/>
            </p:cNvGrpSpPr>
            <p:nvPr/>
          </p:nvGrpSpPr>
          <p:grpSpPr bwMode="auto">
            <a:xfrm>
              <a:off x="1219200" y="1447800"/>
              <a:ext cx="1752600" cy="644525"/>
              <a:chOff x="1066800" y="1108169"/>
              <a:chExt cx="1752600" cy="644431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1066800" y="1108169"/>
                <a:ext cx="1752600" cy="644431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dirty="0">
                  <a:solidFill>
                    <a:srgbClr val="000000"/>
                  </a:solidFill>
                  <a:latin typeface="+mj-lt"/>
                </a:endParaRPr>
              </a:p>
            </p:txBody>
          </p:sp>
          <p:grpSp>
            <p:nvGrpSpPr>
              <p:cNvPr id="4" name="Group 24"/>
              <p:cNvGrpSpPr/>
              <p:nvPr/>
            </p:nvGrpSpPr>
            <p:grpSpPr>
              <a:xfrm>
                <a:off x="2133600" y="1219200"/>
                <a:ext cx="609600" cy="457200"/>
                <a:chOff x="2057400" y="1219200"/>
                <a:chExt cx="609600" cy="457200"/>
              </a:xfrm>
              <a:effectLst>
                <a:outerShdw blurRad="50800" dist="50800" dir="12780000" algn="tl" rotWithShape="0">
                  <a:srgbClr val="000000">
                    <a:alpha val="57000"/>
                  </a:srgbClr>
                </a:outerShdw>
              </a:effectLst>
            </p:grpSpPr>
            <p:sp>
              <p:nvSpPr>
                <p:cNvPr id="56" name="Oval 55"/>
                <p:cNvSpPr/>
                <p:nvPr/>
              </p:nvSpPr>
              <p:spPr bwMode="auto">
                <a:xfrm>
                  <a:off x="2286000" y="1371600"/>
                  <a:ext cx="167627" cy="166255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66" name="Straight Connector 65"/>
                <p:cNvCxnSpPr>
                  <a:stCxn id="56" idx="7"/>
                </p:cNvCxnSpPr>
                <p:nvPr/>
              </p:nvCxnSpPr>
              <p:spPr bwMode="auto">
                <a:xfrm flipV="1">
                  <a:off x="2429079" y="1219200"/>
                  <a:ext cx="161721" cy="176747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>
                  <a:endCxn id="56" idx="3"/>
                </p:cNvCxnSpPr>
                <p:nvPr/>
              </p:nvCxnSpPr>
              <p:spPr bwMode="auto">
                <a:xfrm flipV="1">
                  <a:off x="2133600" y="1513508"/>
                  <a:ext cx="176948" cy="162892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/>
                <p:cNvCxnSpPr>
                  <a:stCxn id="56" idx="5"/>
                </p:cNvCxnSpPr>
                <p:nvPr/>
              </p:nvCxnSpPr>
              <p:spPr bwMode="auto">
                <a:xfrm>
                  <a:off x="2429079" y="1513508"/>
                  <a:ext cx="161721" cy="162892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/>
                <p:cNvCxnSpPr>
                  <a:stCxn id="56" idx="1"/>
                </p:cNvCxnSpPr>
                <p:nvPr/>
              </p:nvCxnSpPr>
              <p:spPr bwMode="auto">
                <a:xfrm flipH="1" flipV="1">
                  <a:off x="2133600" y="1219200"/>
                  <a:ext cx="176948" cy="176747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>
                  <a:stCxn id="56" idx="2"/>
                </p:cNvCxnSpPr>
                <p:nvPr/>
              </p:nvCxnSpPr>
              <p:spPr bwMode="auto">
                <a:xfrm flipH="1" flipV="1">
                  <a:off x="2057400" y="1447800"/>
                  <a:ext cx="228600" cy="6928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/>
                <p:cNvCxnSpPr>
                  <a:endCxn id="56" idx="6"/>
                </p:cNvCxnSpPr>
                <p:nvPr/>
              </p:nvCxnSpPr>
              <p:spPr bwMode="auto">
                <a:xfrm flipH="1">
                  <a:off x="2453627" y="1447800"/>
                  <a:ext cx="213373" cy="6928"/>
                </a:xfrm>
                <a:prstGeom prst="line">
                  <a:avLst/>
                </a:pr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612" name="TextBox 23"/>
              <p:cNvSpPr txBox="1">
                <a:spLocks noChangeArrowheads="1"/>
              </p:cNvSpPr>
              <p:nvPr/>
            </p:nvSpPr>
            <p:spPr bwMode="auto">
              <a:xfrm>
                <a:off x="1094539" y="1153180"/>
                <a:ext cx="962861" cy="523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algn="r" eaLnBrk="1" hangingPunct="1"/>
                <a:r>
                  <a:rPr lang="en-US" sz="1400">
                    <a:latin typeface="Arial" charset="0"/>
                  </a:rPr>
                  <a:t>Control</a:t>
                </a:r>
              </a:p>
              <a:p>
                <a:pPr algn="r" eaLnBrk="1" hangingPunct="1"/>
                <a:r>
                  <a:rPr lang="en-US" sz="1400">
                    <a:latin typeface="Arial" charset="0"/>
                  </a:rPr>
                  <a:t>Programs</a:t>
                </a:r>
              </a:p>
            </p:txBody>
          </p:sp>
        </p:grpSp>
        <p:graphicFrame>
          <p:nvGraphicFramePr>
            <p:cNvPr id="23607" name="Object 11"/>
            <p:cNvGraphicFramePr>
              <a:graphicFrameLocks noChangeAspect="1"/>
            </p:cNvGraphicFramePr>
            <p:nvPr/>
          </p:nvGraphicFramePr>
          <p:xfrm>
            <a:off x="1381345" y="899697"/>
            <a:ext cx="1352110" cy="7067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4" name="Equation" r:id="rId4" imgW="558800" imgH="292100" progId="Equation.3">
                    <p:embed/>
                  </p:oleObj>
                </mc:Choice>
                <mc:Fallback>
                  <p:oleObj name="Equation" r:id="rId4" imgW="558800" imgH="292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1345" y="899697"/>
                          <a:ext cx="1352110" cy="7067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573" name="Group 13"/>
          <p:cNvGrpSpPr>
            <a:grpSpLocks/>
          </p:cNvGrpSpPr>
          <p:nvPr/>
        </p:nvGrpSpPr>
        <p:grpSpPr bwMode="auto">
          <a:xfrm>
            <a:off x="3376613" y="892175"/>
            <a:ext cx="1781175" cy="1200150"/>
            <a:chOff x="3376613" y="891710"/>
            <a:chExt cx="1781175" cy="1200615"/>
          </a:xfrm>
        </p:grpSpPr>
        <p:grpSp>
          <p:nvGrpSpPr>
            <p:cNvPr id="23599" name="Group 26"/>
            <p:cNvGrpSpPr>
              <a:grpSpLocks/>
            </p:cNvGrpSpPr>
            <p:nvPr/>
          </p:nvGrpSpPr>
          <p:grpSpPr bwMode="auto">
            <a:xfrm>
              <a:off x="3376613" y="1447800"/>
              <a:ext cx="1781175" cy="644525"/>
              <a:chOff x="3325060" y="1066800"/>
              <a:chExt cx="1780339" cy="644431"/>
            </a:xfrm>
          </p:grpSpPr>
          <p:sp>
            <p:nvSpPr>
              <p:cNvPr id="82" name="Rounded Rectangle 81"/>
              <p:cNvSpPr/>
              <p:nvPr/>
            </p:nvSpPr>
            <p:spPr>
              <a:xfrm>
                <a:off x="3325060" y="1066800"/>
                <a:ext cx="1780339" cy="644431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23604" name="TextBox 92"/>
              <p:cNvSpPr txBox="1">
                <a:spLocks noChangeArrowheads="1"/>
              </p:cNvSpPr>
              <p:nvPr/>
            </p:nvSpPr>
            <p:spPr bwMode="auto">
              <a:xfrm>
                <a:off x="3353252" y="1111811"/>
                <a:ext cx="962409" cy="523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algn="r" eaLnBrk="1" hangingPunct="1"/>
                <a:r>
                  <a:rPr lang="en-US" sz="1400">
                    <a:latin typeface="Arial" charset="0"/>
                  </a:rPr>
                  <a:t>Control</a:t>
                </a:r>
              </a:p>
              <a:p>
                <a:pPr algn="r" eaLnBrk="1" hangingPunct="1"/>
                <a:r>
                  <a:rPr lang="en-US" sz="1400">
                    <a:latin typeface="Arial" charset="0"/>
                  </a:rPr>
                  <a:t>Programs</a:t>
                </a:r>
              </a:p>
            </p:txBody>
          </p:sp>
          <p:grpSp>
            <p:nvGrpSpPr>
              <p:cNvPr id="7" name="Group 64"/>
              <p:cNvGrpSpPr/>
              <p:nvPr/>
            </p:nvGrpSpPr>
            <p:grpSpPr bwMode="auto">
              <a:xfrm>
                <a:off x="4343400" y="1066800"/>
                <a:ext cx="558756" cy="609600"/>
                <a:chOff x="7848600" y="1752600"/>
                <a:chExt cx="762000" cy="838200"/>
              </a:xfrm>
              <a:solidFill>
                <a:schemeClr val="bg1"/>
              </a:solidFill>
            </p:grpSpPr>
            <p:sp>
              <p:nvSpPr>
                <p:cNvPr id="53" name="Oval 52"/>
                <p:cNvSpPr/>
                <p:nvPr/>
              </p:nvSpPr>
              <p:spPr>
                <a:xfrm>
                  <a:off x="8001000" y="1981200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8382000" y="1752600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7848600" y="2362200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61" name="Straight Connector 60"/>
                <p:cNvCxnSpPr>
                  <a:stCxn id="53" idx="7"/>
                  <a:endCxn id="54" idx="3"/>
                </p:cNvCxnSpPr>
                <p:nvPr/>
              </p:nvCxnSpPr>
              <p:spPr>
                <a:xfrm rot="5400000" flipH="1" flipV="1">
                  <a:off x="8272322" y="1871522"/>
                  <a:ext cx="66956" cy="219356"/>
                </a:xfrm>
                <a:prstGeom prst="lin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>
                  <a:stCxn id="60" idx="0"/>
                  <a:endCxn id="53" idx="3"/>
                </p:cNvCxnSpPr>
                <p:nvPr/>
              </p:nvCxnSpPr>
              <p:spPr>
                <a:xfrm rot="5400000" flipH="1" flipV="1">
                  <a:off x="7905750" y="2233472"/>
                  <a:ext cx="185878" cy="71578"/>
                </a:xfrm>
                <a:prstGeom prst="lin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>
                  <a:stCxn id="60" idx="7"/>
                  <a:endCxn id="54" idx="4"/>
                </p:cNvCxnSpPr>
                <p:nvPr/>
              </p:nvCxnSpPr>
              <p:spPr>
                <a:xfrm rot="5400000" flipH="1" flipV="1">
                  <a:off x="8062772" y="1962150"/>
                  <a:ext cx="414478" cy="452578"/>
                </a:xfrm>
                <a:prstGeom prst="lin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aphicFrame>
          <p:nvGraphicFramePr>
            <p:cNvPr id="23600" name="Object 70"/>
            <p:cNvGraphicFramePr>
              <a:graphicFrameLocks noChangeAspect="1"/>
            </p:cNvGraphicFramePr>
            <p:nvPr/>
          </p:nvGraphicFramePr>
          <p:xfrm>
            <a:off x="3553476" y="891710"/>
            <a:ext cx="1352110" cy="7067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5" name="Equation" r:id="rId6" imgW="558800" imgH="292100" progId="Equation.3">
                    <p:embed/>
                  </p:oleObj>
                </mc:Choice>
                <mc:Fallback>
                  <p:oleObj name="Equation" r:id="rId6" imgW="558800" imgH="292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3476" y="891710"/>
                          <a:ext cx="1352110" cy="7067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3574" name="Group 14"/>
          <p:cNvGrpSpPr>
            <a:grpSpLocks/>
          </p:cNvGrpSpPr>
          <p:nvPr/>
        </p:nvGrpSpPr>
        <p:grpSpPr bwMode="auto">
          <a:xfrm>
            <a:off x="5562600" y="884238"/>
            <a:ext cx="1905000" cy="1208087"/>
            <a:chOff x="5562600" y="883723"/>
            <a:chExt cx="1905000" cy="1208602"/>
          </a:xfrm>
        </p:grpSpPr>
        <p:grpSp>
          <p:nvGrpSpPr>
            <p:cNvPr id="23592" name="Group 25"/>
            <p:cNvGrpSpPr>
              <a:grpSpLocks/>
            </p:cNvGrpSpPr>
            <p:nvPr/>
          </p:nvGrpSpPr>
          <p:grpSpPr bwMode="auto">
            <a:xfrm>
              <a:off x="5562600" y="1447800"/>
              <a:ext cx="1905000" cy="644525"/>
              <a:chOff x="5410200" y="1066800"/>
              <a:chExt cx="1905000" cy="644431"/>
            </a:xfrm>
          </p:grpSpPr>
          <p:sp>
            <p:nvSpPr>
              <p:cNvPr id="95" name="Rounded Rectangle 94"/>
              <p:cNvSpPr/>
              <p:nvPr/>
            </p:nvSpPr>
            <p:spPr>
              <a:xfrm>
                <a:off x="5410200" y="1066800"/>
                <a:ext cx="1905000" cy="644431"/>
              </a:xfrm>
              <a:prstGeom prst="round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000" dirty="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23597" name="TextBox 95"/>
              <p:cNvSpPr txBox="1">
                <a:spLocks noChangeArrowheads="1"/>
              </p:cNvSpPr>
              <p:nvPr/>
            </p:nvSpPr>
            <p:spPr bwMode="auto">
              <a:xfrm>
                <a:off x="5437939" y="1111811"/>
                <a:ext cx="962861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algn="r" eaLnBrk="1" hangingPunct="1"/>
                <a:r>
                  <a:rPr lang="en-US" sz="1400">
                    <a:latin typeface="Arial" charset="0"/>
                  </a:rPr>
                  <a:t>Control</a:t>
                </a:r>
              </a:p>
              <a:p>
                <a:pPr algn="r" eaLnBrk="1" hangingPunct="1"/>
                <a:r>
                  <a:rPr lang="en-US" sz="1400">
                    <a:latin typeface="Arial" charset="0"/>
                  </a:rPr>
                  <a:t>Programs</a:t>
                </a:r>
              </a:p>
            </p:txBody>
          </p:sp>
          <p:grpSp>
            <p:nvGrpSpPr>
              <p:cNvPr id="9" name="Group 64"/>
              <p:cNvGrpSpPr/>
              <p:nvPr/>
            </p:nvGrpSpPr>
            <p:grpSpPr bwMode="auto">
              <a:xfrm>
                <a:off x="6400866" y="1212273"/>
                <a:ext cx="838134" cy="387927"/>
                <a:chOff x="7848600" y="2057400"/>
                <a:chExt cx="1143000" cy="533400"/>
              </a:xfrm>
              <a:solidFill>
                <a:schemeClr val="bg1"/>
              </a:solidFill>
            </p:grpSpPr>
            <p:sp>
              <p:nvSpPr>
                <p:cNvPr id="77" name="Oval 76"/>
                <p:cNvSpPr/>
                <p:nvPr/>
              </p:nvSpPr>
              <p:spPr>
                <a:xfrm>
                  <a:off x="8382000" y="2362200"/>
                  <a:ext cx="228600" cy="228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78" name="Oval 77"/>
                <p:cNvSpPr/>
                <p:nvPr/>
              </p:nvSpPr>
              <p:spPr>
                <a:xfrm>
                  <a:off x="8763000" y="2057400"/>
                  <a:ext cx="228600" cy="228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80" name="Oval 79"/>
                <p:cNvSpPr/>
                <p:nvPr/>
              </p:nvSpPr>
              <p:spPr>
                <a:xfrm>
                  <a:off x="7848600" y="2362200"/>
                  <a:ext cx="228600" cy="2286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cxnSp>
              <p:nvCxnSpPr>
                <p:cNvPr id="84" name="Straight Connector 83"/>
                <p:cNvCxnSpPr>
                  <a:stCxn id="80" idx="5"/>
                  <a:endCxn id="77" idx="3"/>
                </p:cNvCxnSpPr>
                <p:nvPr/>
              </p:nvCxnSpPr>
              <p:spPr>
                <a:xfrm rot="16200000" flipH="1">
                  <a:off x="8229600" y="2371444"/>
                  <a:ext cx="1588" cy="371756"/>
                </a:xfrm>
                <a:prstGeom prst="lin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/>
                <p:cNvCxnSpPr>
                  <a:stCxn id="77" idx="6"/>
                  <a:endCxn id="78" idx="3"/>
                </p:cNvCxnSpPr>
                <p:nvPr/>
              </p:nvCxnSpPr>
              <p:spPr>
                <a:xfrm flipV="1">
                  <a:off x="8610600" y="2252522"/>
                  <a:ext cx="185878" cy="223978"/>
                </a:xfrm>
                <a:prstGeom prst="line">
                  <a:avLst/>
                </a:prstGeom>
                <a:grpFill/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aphicFrame>
          <p:nvGraphicFramePr>
            <p:cNvPr id="23593" name="Object 72"/>
            <p:cNvGraphicFramePr>
              <a:graphicFrameLocks noChangeAspect="1"/>
            </p:cNvGraphicFramePr>
            <p:nvPr/>
          </p:nvGraphicFramePr>
          <p:xfrm>
            <a:off x="5853415" y="883723"/>
            <a:ext cx="1352110" cy="7067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6" name="Equation" r:id="rId7" imgW="558800" imgH="292100" progId="Equation.3">
                    <p:embed/>
                  </p:oleObj>
                </mc:Choice>
                <mc:Fallback>
                  <p:oleObj name="Equation" r:id="rId7" imgW="558800" imgH="2921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53415" y="883723"/>
                          <a:ext cx="1352110" cy="7067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7" name="TextBox 86"/>
          <p:cNvSpPr txBox="1"/>
          <p:nvPr/>
        </p:nvSpPr>
        <p:spPr>
          <a:xfrm>
            <a:off x="2911475" y="739775"/>
            <a:ext cx="4702175" cy="1385888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>
                <a:latin typeface="Courier New"/>
                <a:ea typeface="+mn-ea"/>
                <a:cs typeface="Courier New"/>
              </a:rPr>
              <a:t>firewall.c</a:t>
            </a:r>
            <a:endParaRPr lang="en-US" sz="1400" b="1" dirty="0">
              <a:latin typeface="Courier New"/>
              <a:ea typeface="+mn-ea"/>
              <a:cs typeface="Courier New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Courier New"/>
                <a:ea typeface="+mn-ea"/>
                <a:cs typeface="Courier New"/>
              </a:rPr>
              <a:t>	…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Courier New"/>
                <a:ea typeface="+mn-ea"/>
                <a:cs typeface="Courier New"/>
              </a:rPr>
              <a:t>	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Courier New"/>
                <a:ea typeface="+mn-ea"/>
                <a:cs typeface="Courier New"/>
              </a:rPr>
              <a:t>	if( 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pkt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-&gt;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tcp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-&gt;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dport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 == 22)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Courier New"/>
                <a:ea typeface="+mn-ea"/>
                <a:cs typeface="Courier New"/>
              </a:rPr>
              <a:t>			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dropPacket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(</a:t>
            </a:r>
            <a:r>
              <a:rPr lang="en-US" sz="1400" dirty="0" err="1">
                <a:latin typeface="Courier New"/>
                <a:ea typeface="+mn-ea"/>
                <a:cs typeface="Courier New"/>
              </a:rPr>
              <a:t>pkt</a:t>
            </a:r>
            <a:r>
              <a:rPr lang="en-US" sz="1400" dirty="0">
                <a:latin typeface="Courier New"/>
                <a:ea typeface="+mn-ea"/>
                <a:cs typeface="Courier New"/>
              </a:rPr>
              <a:t>);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latin typeface="Courier New"/>
                <a:ea typeface="+mn-ea"/>
                <a:cs typeface="Courier New"/>
              </a:rPr>
              <a:t>	…</a:t>
            </a:r>
          </a:p>
        </p:txBody>
      </p:sp>
      <p:cxnSp>
        <p:nvCxnSpPr>
          <p:cNvPr id="94" name="Straight Connector 93"/>
          <p:cNvCxnSpPr/>
          <p:nvPr/>
        </p:nvCxnSpPr>
        <p:spPr bwMode="auto">
          <a:xfrm flipH="1">
            <a:off x="1828800" y="3943350"/>
            <a:ext cx="12700" cy="1844675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 bwMode="auto">
          <a:xfrm>
            <a:off x="5407025" y="3924300"/>
            <a:ext cx="3175" cy="1562100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 bwMode="auto">
          <a:xfrm>
            <a:off x="7112000" y="3962400"/>
            <a:ext cx="0" cy="781050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 bwMode="auto">
          <a:xfrm>
            <a:off x="3790950" y="3924300"/>
            <a:ext cx="0" cy="2354263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AutoShape 7"/>
          <p:cNvSpPr>
            <a:spLocks noChangeArrowheads="1"/>
          </p:cNvSpPr>
          <p:nvPr/>
        </p:nvSpPr>
        <p:spPr bwMode="auto">
          <a:xfrm>
            <a:off x="2998788" y="4176713"/>
            <a:ext cx="1147762" cy="669925"/>
          </a:xfrm>
          <a:prstGeom prst="can">
            <a:avLst>
              <a:gd name="adj" fmla="val 43620"/>
            </a:avLst>
          </a:prstGeom>
          <a:solidFill>
            <a:schemeClr val="tx2"/>
          </a:solidFill>
          <a:ln w="9525">
            <a:noFill/>
            <a:round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ea typeface="+mn-ea"/>
                <a:cs typeface="+mn-cs"/>
              </a:rPr>
              <a:t>Packet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1"/>
                </a:solidFill>
                <a:ea typeface="+mn-ea"/>
                <a:cs typeface="+mn-cs"/>
              </a:rPr>
              <a:t>Forwarding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bg1"/>
              </a:solidFill>
              <a:ea typeface="+mn-ea"/>
              <a:cs typeface="+mn-cs"/>
            </a:endParaRPr>
          </a:p>
        </p:txBody>
      </p:sp>
      <p:cxnSp>
        <p:nvCxnSpPr>
          <p:cNvPr id="96" name="Straight Connector 95"/>
          <p:cNvCxnSpPr>
            <a:endCxn id="36" idx="0"/>
          </p:cNvCxnSpPr>
          <p:nvPr/>
        </p:nvCxnSpPr>
        <p:spPr bwMode="auto">
          <a:xfrm flipH="1">
            <a:off x="3573463" y="3943350"/>
            <a:ext cx="7937" cy="525463"/>
          </a:xfrm>
          <a:prstGeom prst="line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/>
          <p:cNvSpPr/>
          <p:nvPr/>
        </p:nvSpPr>
        <p:spPr>
          <a:xfrm>
            <a:off x="1066800" y="3505200"/>
            <a:ext cx="6663266" cy="437554"/>
          </a:xfrm>
          <a:prstGeom prst="roundRect">
            <a:avLst/>
          </a:prstGeom>
          <a:gradFill>
            <a:gsLst>
              <a:gs pos="0">
                <a:srgbClr val="FF0000"/>
              </a:gs>
              <a:gs pos="100000">
                <a:srgbClr val="F7545C"/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Network OS</a:t>
            </a:r>
          </a:p>
        </p:txBody>
      </p:sp>
      <p:grpSp>
        <p:nvGrpSpPr>
          <p:cNvPr id="10" name="Group 1"/>
          <p:cNvGrpSpPr/>
          <p:nvPr/>
        </p:nvGrpSpPr>
        <p:grpSpPr>
          <a:xfrm>
            <a:off x="5791200" y="2971800"/>
            <a:ext cx="1158240" cy="547255"/>
            <a:chOff x="5257800" y="3124200"/>
            <a:chExt cx="1158240" cy="547255"/>
          </a:xfrm>
          <a:effectLst>
            <a:outerShdw blurRad="50800" dist="50800" dir="10260000" algn="tl" rotWithShape="0">
              <a:srgbClr val="000000">
                <a:alpha val="54000"/>
              </a:srgbClr>
            </a:outerShdw>
          </a:effectLst>
        </p:grpSpPr>
        <p:sp>
          <p:nvSpPr>
            <p:cNvPr id="33" name="Oval 32"/>
            <p:cNvSpPr/>
            <p:nvPr/>
          </p:nvSpPr>
          <p:spPr>
            <a:xfrm>
              <a:off x="5257800" y="33528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562600" y="31242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943600" y="33528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248400" y="32004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638800" y="3505200"/>
              <a:ext cx="167640" cy="16625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47" name="Straight Connector 46"/>
            <p:cNvCxnSpPr>
              <a:stCxn id="33" idx="7"/>
              <a:endCxn id="40" idx="3"/>
            </p:cNvCxnSpPr>
            <p:nvPr/>
          </p:nvCxnSpPr>
          <p:spPr>
            <a:xfrm flipV="1">
              <a:off x="5400890" y="3266108"/>
              <a:ext cx="186260" cy="111039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43" idx="2"/>
              <a:endCxn id="33" idx="5"/>
            </p:cNvCxnSpPr>
            <p:nvPr/>
          </p:nvCxnSpPr>
          <p:spPr>
            <a:xfrm flipH="1" flipV="1">
              <a:off x="5400890" y="3494708"/>
              <a:ext cx="237910" cy="9362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stCxn id="41" idx="1"/>
              <a:endCxn id="40" idx="5"/>
            </p:cNvCxnSpPr>
            <p:nvPr/>
          </p:nvCxnSpPr>
          <p:spPr>
            <a:xfrm flipH="1" flipV="1">
              <a:off x="5705690" y="3266108"/>
              <a:ext cx="262460" cy="111039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43" idx="6"/>
              <a:endCxn id="41" idx="3"/>
            </p:cNvCxnSpPr>
            <p:nvPr/>
          </p:nvCxnSpPr>
          <p:spPr>
            <a:xfrm flipV="1">
              <a:off x="5806440" y="3494708"/>
              <a:ext cx="161710" cy="9362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41" idx="6"/>
              <a:endCxn id="42" idx="3"/>
            </p:cNvCxnSpPr>
            <p:nvPr/>
          </p:nvCxnSpPr>
          <p:spPr>
            <a:xfrm flipV="1">
              <a:off x="6111240" y="3342308"/>
              <a:ext cx="161710" cy="93620"/>
            </a:xfrm>
            <a:prstGeom prst="line">
              <a:avLst/>
            </a:prstGeom>
            <a:solidFill>
              <a:schemeClr val="bg1"/>
            </a:solidFill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538163" y="3621088"/>
            <a:ext cx="8140700" cy="2851150"/>
            <a:chOff x="538488" y="3621648"/>
            <a:chExt cx="8140160" cy="2850216"/>
          </a:xfrm>
        </p:grpSpPr>
        <p:sp>
          <p:nvSpPr>
            <p:cNvPr id="89" name="Rounded Rectangle 88"/>
            <p:cNvSpPr/>
            <p:nvPr/>
          </p:nvSpPr>
          <p:spPr>
            <a:xfrm>
              <a:off x="7467465" y="3812086"/>
              <a:ext cx="1211183" cy="1290214"/>
            </a:xfrm>
            <a:prstGeom prst="roundRect">
              <a:avLst>
                <a:gd name="adj" fmla="val 5163"/>
              </a:avLst>
            </a:prstGeom>
            <a:solidFill>
              <a:schemeClr val="tx1">
                <a:alpha val="73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…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…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>
                  <a:cs typeface="Times New Roman"/>
                </a:rPr>
                <a:t>      </a:t>
              </a:r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5678472" y="4496073"/>
              <a:ext cx="1211182" cy="1291802"/>
            </a:xfrm>
            <a:prstGeom prst="roundRect">
              <a:avLst>
                <a:gd name="adj" fmla="val 5163"/>
              </a:avLst>
            </a:prstGeom>
            <a:solidFill>
              <a:schemeClr val="tx1">
                <a:alpha val="73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…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…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>
                  <a:cs typeface="Times New Roman"/>
                </a:rPr>
                <a:t>      </a:t>
              </a:r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3891066" y="5180062"/>
              <a:ext cx="1211182" cy="1291802"/>
            </a:xfrm>
            <a:prstGeom prst="roundRect">
              <a:avLst>
                <a:gd name="adj" fmla="val 5163"/>
              </a:avLst>
            </a:prstGeom>
            <a:solidFill>
              <a:schemeClr val="tx1">
                <a:alpha val="73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…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…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>
                  <a:cs typeface="Times New Roman"/>
                </a:rPr>
                <a:t>      </a:t>
              </a: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3989484" y="3621648"/>
              <a:ext cx="1211182" cy="1291802"/>
            </a:xfrm>
            <a:prstGeom prst="roundRect">
              <a:avLst>
                <a:gd name="adj" fmla="val 5163"/>
              </a:avLst>
            </a:prstGeom>
            <a:solidFill>
              <a:schemeClr val="tx1">
                <a:alpha val="73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…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…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>
                  <a:cs typeface="Times New Roman"/>
                </a:rPr>
                <a:t>      </a:t>
              </a: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538488" y="4562727"/>
              <a:ext cx="1211182" cy="1291802"/>
            </a:xfrm>
            <a:prstGeom prst="roundRect">
              <a:avLst>
                <a:gd name="adj" fmla="val 5163"/>
              </a:avLst>
            </a:prstGeom>
            <a:solidFill>
              <a:schemeClr val="tx1">
                <a:alpha val="73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&lt;Match, Action&gt;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…</a:t>
              </a:r>
            </a:p>
            <a:p>
              <a:pPr marL="112713" indent="-112713" fontAlgn="auto">
                <a:spcBef>
                  <a:spcPts val="0"/>
                </a:spcBef>
                <a:spcAft>
                  <a:spcPts val="0"/>
                </a:spcAft>
                <a:buFontTx/>
                <a:buAutoNum type="arabicPeriod" startAt="4"/>
                <a:defRPr/>
              </a:pPr>
              <a:r>
                <a:rPr lang="en-US" sz="1000" dirty="0">
                  <a:cs typeface="Times New Roman"/>
                </a:rPr>
                <a:t>…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dirty="0">
                  <a:cs typeface="Times New Roman"/>
                </a:rPr>
                <a:t>      </a:t>
              </a:r>
            </a:p>
          </p:txBody>
        </p:sp>
      </p:grp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39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problem does SDN solve?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Great </a:t>
            </a:r>
            <a:r>
              <a:rPr lang="en-US" dirty="0" smtClean="0"/>
              <a:t>tool to enable innovation in network control</a:t>
            </a:r>
          </a:p>
          <a:p>
            <a:r>
              <a:rPr lang="en-US" dirty="0" smtClean="0"/>
              <a:t>Platform </a:t>
            </a:r>
            <a:r>
              <a:rPr lang="en-US" dirty="0" smtClean="0"/>
              <a:t>to help solve longstanding problems in managing networks and deploying new functionality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1464-9EDF-AA45-9F02-3D8741CB6A53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711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SDN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Network management</a:t>
            </a:r>
          </a:p>
          <a:p>
            <a:pPr lvl="1"/>
            <a:r>
              <a:rPr lang="en-US" dirty="0" smtClean="0"/>
              <a:t>Enterprise access, </a:t>
            </a:r>
            <a:r>
              <a:rPr lang="en-US" dirty="0" err="1" smtClean="0"/>
              <a:t>middleboxes</a:t>
            </a:r>
            <a:r>
              <a:rPr lang="en-US" dirty="0" smtClean="0"/>
              <a:t> </a:t>
            </a:r>
            <a:r>
              <a:rPr lang="en-US" dirty="0" err="1" smtClean="0"/>
              <a:t>waypointing</a:t>
            </a:r>
            <a:endParaRPr lang="en-US" dirty="0" smtClean="0"/>
          </a:p>
          <a:p>
            <a:r>
              <a:rPr lang="en-US" dirty="0" smtClean="0"/>
              <a:t>Monitoring and measurement</a:t>
            </a:r>
          </a:p>
          <a:p>
            <a:r>
              <a:rPr lang="en-US" dirty="0" smtClean="0"/>
              <a:t>Network virtualization</a:t>
            </a:r>
          </a:p>
          <a:p>
            <a:r>
              <a:rPr lang="en-US" dirty="0" smtClean="0"/>
              <a:t>User mobility and VM migration</a:t>
            </a:r>
          </a:p>
          <a:p>
            <a:r>
              <a:rPr lang="en-US" dirty="0" smtClean="0"/>
              <a:t>Server load balancing</a:t>
            </a:r>
          </a:p>
          <a:p>
            <a:r>
              <a:rPr lang="en-US" dirty="0" smtClean="0"/>
              <a:t>Traffic engineering</a:t>
            </a:r>
          </a:p>
          <a:p>
            <a:pPr lvl="1"/>
            <a:r>
              <a:rPr lang="en-US" dirty="0" smtClean="0"/>
              <a:t>Energy efficiency, high WAN utilization</a:t>
            </a:r>
          </a:p>
          <a:p>
            <a:r>
              <a:rPr lang="en-US" dirty="0" smtClean="0"/>
              <a:t>Exposing an API to host applications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1464-9EDF-AA45-9F02-3D8741CB6A53}" type="slidenum">
              <a:rPr lang="en-US" smtClean="0"/>
              <a:t>47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82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381000" y="5211763"/>
            <a:ext cx="2895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latin typeface="Arial" charset="0"/>
              </a:rPr>
              <a:t>Vertically integrated</a:t>
            </a:r>
          </a:p>
          <a:p>
            <a:pPr algn="ctr" eaLnBrk="1" hangingPunct="1"/>
            <a:r>
              <a:rPr lang="en-US">
                <a:latin typeface="Arial" charset="0"/>
              </a:rPr>
              <a:t>Closed, proprietary</a:t>
            </a:r>
          </a:p>
          <a:p>
            <a:pPr algn="ctr" eaLnBrk="1" hangingPunct="1"/>
            <a:r>
              <a:rPr lang="en-US">
                <a:latin typeface="Arial" charset="0"/>
              </a:rPr>
              <a:t>Slow innovation</a:t>
            </a:r>
          </a:p>
        </p:txBody>
      </p:sp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5257800" y="914400"/>
            <a:ext cx="3657600" cy="685800"/>
            <a:chOff x="5334000" y="1371600"/>
            <a:chExt cx="3657600" cy="685800"/>
          </a:xfrm>
        </p:grpSpPr>
        <p:sp>
          <p:nvSpPr>
            <p:cNvPr id="46" name="Rounded Rectangle 45"/>
            <p:cNvSpPr/>
            <p:nvPr/>
          </p:nvSpPr>
          <p:spPr bwMode="auto">
            <a:xfrm>
              <a:off x="8382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5" name="Rounded Rectangle 44"/>
            <p:cNvSpPr/>
            <p:nvPr/>
          </p:nvSpPr>
          <p:spPr bwMode="auto">
            <a:xfrm>
              <a:off x="8077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4" name="Rounded Rectangle 43"/>
            <p:cNvSpPr/>
            <p:nvPr/>
          </p:nvSpPr>
          <p:spPr bwMode="auto">
            <a:xfrm>
              <a:off x="7772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3" name="Rounded Rectangle 42"/>
            <p:cNvSpPr/>
            <p:nvPr/>
          </p:nvSpPr>
          <p:spPr bwMode="auto">
            <a:xfrm>
              <a:off x="7467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2" name="Rounded Rectangle 41"/>
            <p:cNvSpPr/>
            <p:nvPr/>
          </p:nvSpPr>
          <p:spPr bwMode="auto">
            <a:xfrm>
              <a:off x="7162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1" name="Rounded Rectangle 40"/>
            <p:cNvSpPr/>
            <p:nvPr/>
          </p:nvSpPr>
          <p:spPr bwMode="auto">
            <a:xfrm>
              <a:off x="6858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40" name="Rounded Rectangle 39"/>
            <p:cNvSpPr/>
            <p:nvPr/>
          </p:nvSpPr>
          <p:spPr bwMode="auto">
            <a:xfrm>
              <a:off x="65532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9" name="Rounded Rectangle 38"/>
            <p:cNvSpPr/>
            <p:nvPr/>
          </p:nvSpPr>
          <p:spPr bwMode="auto">
            <a:xfrm>
              <a:off x="62484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8" name="Rounded Rectangle 37"/>
            <p:cNvSpPr/>
            <p:nvPr/>
          </p:nvSpPr>
          <p:spPr bwMode="auto">
            <a:xfrm>
              <a:off x="59436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7" name="Rounded Rectangle 36"/>
            <p:cNvSpPr/>
            <p:nvPr/>
          </p:nvSpPr>
          <p:spPr bwMode="auto">
            <a:xfrm>
              <a:off x="56388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rgbClr val="FFCC66"/>
                  </a:solidFill>
                </a:rPr>
                <a:t>App</a:t>
              </a:r>
            </a:p>
          </p:txBody>
        </p:sp>
        <p:sp>
          <p:nvSpPr>
            <p:cNvPr id="31" name="Rounded Rectangle 30"/>
            <p:cNvSpPr/>
            <p:nvPr/>
          </p:nvSpPr>
          <p:spPr bwMode="auto">
            <a:xfrm>
              <a:off x="5334000" y="1371600"/>
              <a:ext cx="609600" cy="685800"/>
            </a:xfrm>
            <a:prstGeom prst="roundRect">
              <a:avLst/>
            </a:prstGeom>
            <a:solidFill>
              <a:srgbClr val="FFCC66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dirty="0">
                  <a:solidFill>
                    <a:schemeClr val="tx1"/>
                  </a:solidFill>
                </a:rPr>
                <a:t>App</a:t>
              </a:r>
            </a:p>
          </p:txBody>
        </p:sp>
      </p:grp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5410200" y="5181600"/>
            <a:ext cx="3200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>
                <a:latin typeface="Arial" charset="0"/>
              </a:rPr>
              <a:t>Horizontal</a:t>
            </a:r>
          </a:p>
          <a:p>
            <a:pPr algn="ctr" eaLnBrk="1" hangingPunct="1"/>
            <a:r>
              <a:rPr lang="en-US">
                <a:latin typeface="Arial" charset="0"/>
              </a:rPr>
              <a:t>Open interfaces</a:t>
            </a:r>
          </a:p>
          <a:p>
            <a:pPr algn="ctr" eaLnBrk="1" hangingPunct="1"/>
            <a:r>
              <a:rPr lang="en-US">
                <a:latin typeface="Arial" charset="0"/>
              </a:rPr>
              <a:t>Rapid innovation</a:t>
            </a:r>
          </a:p>
        </p:txBody>
      </p:sp>
      <p:sp>
        <p:nvSpPr>
          <p:cNvPr id="47" name="Right Arrow 46"/>
          <p:cNvSpPr/>
          <p:nvPr/>
        </p:nvSpPr>
        <p:spPr>
          <a:xfrm>
            <a:off x="3733800" y="2667000"/>
            <a:ext cx="1143000" cy="762000"/>
          </a:xfrm>
          <a:prstGeom prst="rightArrow">
            <a:avLst>
              <a:gd name="adj1" fmla="val 50000"/>
              <a:gd name="adj2" fmla="val 68658"/>
            </a:avLst>
          </a:prstGeom>
          <a:solidFill>
            <a:srgbClr val="FF66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5105400" y="1828800"/>
            <a:ext cx="3962400" cy="1295400"/>
            <a:chOff x="5105400" y="1828800"/>
            <a:chExt cx="3962400" cy="12954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5532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008000"/>
                </a:gs>
                <a:gs pos="100000">
                  <a:srgbClr val="00C362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Control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Plane</a:t>
              </a:r>
            </a:p>
          </p:txBody>
        </p:sp>
        <p:sp>
          <p:nvSpPr>
            <p:cNvPr id="22" name="Rounded Rectangle 21"/>
            <p:cNvSpPr/>
            <p:nvPr/>
          </p:nvSpPr>
          <p:spPr bwMode="auto">
            <a:xfrm>
              <a:off x="80010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FF00FF"/>
                </a:gs>
                <a:gs pos="100000">
                  <a:srgbClr val="FF99C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Control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Plane</a:t>
              </a:r>
            </a:p>
          </p:txBody>
        </p:sp>
        <p:sp>
          <p:nvSpPr>
            <p:cNvPr id="24" name="Rounded Rectangle 23"/>
            <p:cNvSpPr/>
            <p:nvPr/>
          </p:nvSpPr>
          <p:spPr bwMode="auto">
            <a:xfrm>
              <a:off x="5105400" y="2286000"/>
              <a:ext cx="1066800" cy="838200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100000">
                  <a:srgbClr val="F7545C"/>
                </a:gs>
              </a:gsLst>
            </a:gra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Control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dirty="0">
                  <a:solidFill>
                    <a:srgbClr val="FFFFFF"/>
                  </a:solidFill>
                </a:rPr>
                <a:t>Plane</a:t>
              </a:r>
            </a:p>
          </p:txBody>
        </p:sp>
        <p:sp>
          <p:nvSpPr>
            <p:cNvPr id="18466" name="TextBox 23"/>
            <p:cNvSpPr txBox="1">
              <a:spLocks noChangeArrowheads="1"/>
            </p:cNvSpPr>
            <p:nvPr/>
          </p:nvSpPr>
          <p:spPr bwMode="auto">
            <a:xfrm>
              <a:off x="6163287" y="2526268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Arial" charset="0"/>
                </a:rPr>
                <a:t>or</a:t>
              </a:r>
            </a:p>
          </p:txBody>
        </p:sp>
        <p:sp>
          <p:nvSpPr>
            <p:cNvPr id="18467" name="TextBox 24"/>
            <p:cNvSpPr txBox="1">
              <a:spLocks noChangeArrowheads="1"/>
            </p:cNvSpPr>
            <p:nvPr/>
          </p:nvSpPr>
          <p:spPr bwMode="auto">
            <a:xfrm>
              <a:off x="7611087" y="2514600"/>
              <a:ext cx="3899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alibri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Arial" charset="0"/>
                </a:rPr>
                <a:t>or</a:t>
              </a:r>
            </a:p>
          </p:txBody>
        </p:sp>
        <p:grpSp>
          <p:nvGrpSpPr>
            <p:cNvPr id="18468" name="Group 52"/>
            <p:cNvGrpSpPr>
              <a:grpSpLocks/>
            </p:cNvGrpSpPr>
            <p:nvPr/>
          </p:nvGrpSpPr>
          <p:grpSpPr bwMode="auto">
            <a:xfrm>
              <a:off x="5867400" y="1828800"/>
              <a:ext cx="2590800" cy="369332"/>
              <a:chOff x="6019800" y="3200400"/>
              <a:chExt cx="2590800" cy="369332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>
                <a:off x="6019800" y="3427413"/>
                <a:ext cx="2590800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70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>
                    <a:latin typeface="Arial" charset="0"/>
                  </a:rPr>
                  <a:t>Open Interface</a:t>
                </a:r>
              </a:p>
            </p:txBody>
          </p:sp>
        </p:grpSp>
      </p:grpSp>
      <p:sp>
        <p:nvSpPr>
          <p:cNvPr id="56" name="Right Arrow 55"/>
          <p:cNvSpPr/>
          <p:nvPr/>
        </p:nvSpPr>
        <p:spPr>
          <a:xfrm>
            <a:off x="3733800" y="5562600"/>
            <a:ext cx="1143000" cy="762000"/>
          </a:xfrm>
          <a:prstGeom prst="rightArrow">
            <a:avLst>
              <a:gd name="adj1" fmla="val 50000"/>
              <a:gd name="adj2" fmla="val 68658"/>
            </a:avLst>
          </a:prstGeom>
          <a:solidFill>
            <a:srgbClr val="FF66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04838" y="1009650"/>
            <a:ext cx="5024438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 bwMode="auto">
          <a:xfrm>
            <a:off x="838200" y="2692400"/>
            <a:ext cx="1905000" cy="965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mtClean="0">
                <a:solidFill>
                  <a:schemeClr val="bg1"/>
                </a:solidFill>
              </a:rPr>
              <a:t>Specialized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mtClean="0">
                <a:solidFill>
                  <a:schemeClr val="bg1"/>
                </a:solidFill>
              </a:rPr>
              <a:t>Control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mtClean="0">
                <a:solidFill>
                  <a:schemeClr val="bg1"/>
                </a:solidFill>
              </a:rPr>
              <a:t>Plane</a:t>
            </a:r>
            <a:endParaRPr lang="en-US" sz="1800" smtClean="0">
              <a:solidFill>
                <a:schemeClr val="bg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838200" y="3733800"/>
            <a:ext cx="1905000" cy="8382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mtClean="0">
                <a:solidFill>
                  <a:schemeClr val="bg1"/>
                </a:solidFill>
              </a:rPr>
              <a:t>Specialized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mtClean="0">
                <a:solidFill>
                  <a:schemeClr val="bg1"/>
                </a:solidFill>
              </a:rPr>
              <a:t>Hardware</a:t>
            </a:r>
            <a:endParaRPr lang="en-US" sz="1800" smtClean="0">
              <a:solidFill>
                <a:schemeClr val="bg1"/>
              </a:solidFill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838200" y="1854200"/>
            <a:ext cx="1905000" cy="736600"/>
          </a:xfrm>
          <a:prstGeom prst="roundRect">
            <a:avLst/>
          </a:prstGeom>
          <a:solidFill>
            <a:srgbClr val="00009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mtClean="0">
                <a:solidFill>
                  <a:schemeClr val="bg1"/>
                </a:solidFill>
              </a:rPr>
              <a:t>Specialized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mtClean="0">
                <a:solidFill>
                  <a:schemeClr val="bg1"/>
                </a:solidFill>
              </a:rPr>
              <a:t>Features</a:t>
            </a:r>
            <a:endParaRPr lang="en-US" sz="1800" smtClean="0">
              <a:solidFill>
                <a:schemeClr val="bg1"/>
              </a:solidFill>
            </a:endParaRPr>
          </a:p>
        </p:txBody>
      </p:sp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5865813" y="3211513"/>
            <a:ext cx="2744787" cy="1817687"/>
            <a:chOff x="5865350" y="3212068"/>
            <a:chExt cx="2745250" cy="1817099"/>
          </a:xfrm>
        </p:grpSpPr>
        <p:sp>
          <p:nvSpPr>
            <p:cNvPr id="23" name="Rounded Rectangle 22"/>
            <p:cNvSpPr/>
            <p:nvPr/>
          </p:nvSpPr>
          <p:spPr bwMode="auto">
            <a:xfrm>
              <a:off x="6096000" y="3733800"/>
              <a:ext cx="2286000" cy="838200"/>
            </a:xfrm>
            <a:prstGeom prst="roundRect">
              <a:avLst/>
            </a:prstGeom>
            <a:solidFill>
              <a:srgbClr val="000090"/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37931725" indent="-37474525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smtClean="0">
                  <a:solidFill>
                    <a:schemeClr val="bg1"/>
                  </a:solidFill>
                </a:rPr>
                <a:t>Merchant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000" smtClean="0">
                  <a:solidFill>
                    <a:schemeClr val="bg1"/>
                  </a:solidFill>
                </a:rPr>
                <a:t>Switching Chips</a:t>
              </a:r>
              <a:endParaRPr lang="en-US" sz="1800" smtClean="0">
                <a:solidFill>
                  <a:schemeClr val="bg1"/>
                </a:solidFill>
              </a:endParaRPr>
            </a:p>
          </p:txBody>
        </p:sp>
        <p:grpSp>
          <p:nvGrpSpPr>
            <p:cNvPr id="18453" name="Group 51"/>
            <p:cNvGrpSpPr>
              <a:grpSpLocks/>
            </p:cNvGrpSpPr>
            <p:nvPr/>
          </p:nvGrpSpPr>
          <p:grpSpPr bwMode="auto">
            <a:xfrm>
              <a:off x="5867400" y="3212068"/>
              <a:ext cx="2590800" cy="369332"/>
              <a:chOff x="6019800" y="3200400"/>
              <a:chExt cx="2590800" cy="369332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>
                <a:off x="6019337" y="3427338"/>
                <a:ext cx="2591237" cy="15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56" name="TextBox 23"/>
              <p:cNvSpPr txBox="1">
                <a:spLocks noChangeArrowheads="1"/>
              </p:cNvSpPr>
              <p:nvPr/>
            </p:nvSpPr>
            <p:spPr bwMode="auto">
              <a:xfrm>
                <a:off x="6453791" y="3200400"/>
                <a:ext cx="1775809" cy="3693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Calibri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1800">
                    <a:latin typeface="Arial" charset="0"/>
                  </a:rPr>
                  <a:t>Open Interface</a:t>
                </a:r>
              </a:p>
            </p:txBody>
          </p:sp>
        </p:grpSp>
        <p:pic>
          <p:nvPicPr>
            <p:cNvPr id="18454" name="Picture 6" descr="48HD10Gbs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350" y="4443379"/>
              <a:ext cx="2745250" cy="585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Timing matters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1464-9EDF-AA45-9F02-3D8741CB6A53}" type="slidenum">
              <a:rPr lang="en-US" smtClean="0"/>
              <a:t>48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310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6" grpId="0"/>
      <p:bldP spid="47" grpId="0" animBg="1"/>
      <p:bldP spid="5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SDN will be deployed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7944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Multi-tenant “virtualized” data centers</a:t>
            </a:r>
          </a:p>
          <a:p>
            <a:pPr lvl="1"/>
            <a:r>
              <a:rPr lang="en-US" dirty="0" smtClean="0">
                <a:solidFill>
                  <a:srgbClr val="1F497D"/>
                </a:solidFill>
              </a:rPr>
              <a:t>Public and private clouds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WANs</a:t>
            </a:r>
          </a:p>
          <a:p>
            <a:pPr lvl="1"/>
            <a:r>
              <a:rPr lang="en-US" dirty="0" smtClean="0">
                <a:solidFill>
                  <a:srgbClr val="1F497D"/>
                </a:solidFill>
              </a:rPr>
              <a:t>Google WAN; eventually, public WANs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Enterprise networks</a:t>
            </a:r>
          </a:p>
          <a:p>
            <a:pPr marL="736600" lvl="1" indent="-336550"/>
            <a:r>
              <a:rPr lang="en-US" dirty="0">
                <a:solidFill>
                  <a:srgbClr val="1F497D"/>
                </a:solidFill>
              </a:rPr>
              <a:t>Greater control, fewer </a:t>
            </a:r>
            <a:r>
              <a:rPr lang="en-US" dirty="0" err="1">
                <a:solidFill>
                  <a:srgbClr val="1F497D"/>
                </a:solidFill>
              </a:rPr>
              <a:t>middleboxes</a:t>
            </a:r>
            <a:endParaRPr lang="en-US" dirty="0">
              <a:solidFill>
                <a:srgbClr val="1F497D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IXP </a:t>
            </a:r>
            <a:r>
              <a:rPr lang="en-US" dirty="0">
                <a:solidFill>
                  <a:srgbClr val="000000"/>
                </a:solidFill>
              </a:rPr>
              <a:t>networks</a:t>
            </a:r>
            <a:endParaRPr lang="en-US" dirty="0" smtClean="0"/>
          </a:p>
          <a:p>
            <a:pPr marL="736600" lvl="1" indent="-336550"/>
            <a:r>
              <a:rPr lang="en-US" dirty="0" smtClean="0">
                <a:solidFill>
                  <a:srgbClr val="1F497D"/>
                </a:solidFill>
              </a:rPr>
              <a:t>More </a:t>
            </a:r>
            <a:r>
              <a:rPr lang="en-US" dirty="0">
                <a:solidFill>
                  <a:srgbClr val="1F497D"/>
                </a:solidFill>
              </a:rPr>
              <a:t>flexible peering </a:t>
            </a:r>
            <a:r>
              <a:rPr lang="en-US" dirty="0" smtClean="0">
                <a:solidFill>
                  <a:srgbClr val="1F497D"/>
                </a:solidFill>
              </a:rPr>
              <a:t>policies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1464-9EDF-AA45-9F02-3D8741CB6A53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80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much computation?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 single computer can </a:t>
            </a:r>
            <a:br>
              <a:rPr lang="en-US" dirty="0" smtClean="0"/>
            </a:br>
            <a:r>
              <a:rPr lang="en-US" dirty="0" smtClean="0"/>
              <a:t>process that much data</a:t>
            </a:r>
          </a:p>
          <a:p>
            <a:pPr lvl="1"/>
            <a:r>
              <a:rPr lang="en-US" dirty="0" smtClean="0"/>
              <a:t>Need many computers!</a:t>
            </a:r>
          </a:p>
          <a:p>
            <a:r>
              <a:rPr lang="en-US" dirty="0" smtClean="0"/>
              <a:t>How many computers do</a:t>
            </a:r>
            <a:br>
              <a:rPr lang="en-US" dirty="0" smtClean="0"/>
            </a:br>
            <a:r>
              <a:rPr lang="en-US" dirty="0" smtClean="0"/>
              <a:t>modern services need?</a:t>
            </a:r>
          </a:p>
          <a:p>
            <a:pPr lvl="1"/>
            <a:r>
              <a:rPr lang="en-US" dirty="0" smtClean="0"/>
              <a:t>Facebook is thought to have more than 60,000 servers</a:t>
            </a:r>
          </a:p>
          <a:p>
            <a:pPr lvl="1"/>
            <a:r>
              <a:rPr lang="en-US" dirty="0" smtClean="0"/>
              <a:t>Akamai </a:t>
            </a:r>
            <a:r>
              <a:rPr lang="en-US" dirty="0" smtClean="0"/>
              <a:t>has 95,000 servers in 71 countries</a:t>
            </a:r>
          </a:p>
          <a:p>
            <a:pPr lvl="1"/>
            <a:r>
              <a:rPr lang="en-US" dirty="0" smtClean="0"/>
              <a:t>Intel has ~100,000 servers in 97 data centers</a:t>
            </a:r>
          </a:p>
          <a:p>
            <a:pPr lvl="1"/>
            <a:r>
              <a:rPr lang="en-US" dirty="0" smtClean="0"/>
              <a:t>Microsoft reportedly had at least 200,000 servers in 2008 </a:t>
            </a:r>
          </a:p>
          <a:p>
            <a:pPr lvl="1"/>
            <a:r>
              <a:rPr lang="en-US" dirty="0" smtClean="0"/>
              <a:t>Google is thought to have more than 1 million servers, </a:t>
            </a:r>
            <a:br>
              <a:rPr lang="en-US" dirty="0" smtClean="0"/>
            </a:br>
            <a:r>
              <a:rPr lang="en-US" dirty="0" smtClean="0"/>
              <a:t>is planning for 10 million (according to Jeff Dean)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23" name="Picture 22" descr="intel-datacen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48349" y="1485900"/>
            <a:ext cx="2905125" cy="1891422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31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SDN will be deployed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9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5. Home networks</a:t>
            </a:r>
          </a:p>
          <a:p>
            <a:pPr marL="857250" lvl="1" indent="-457200"/>
            <a:r>
              <a:rPr lang="en-US" dirty="0" smtClean="0">
                <a:solidFill>
                  <a:srgbClr val="1F497D"/>
                </a:solidFill>
              </a:rPr>
              <a:t>Outsourced management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6. Cellular Networks</a:t>
            </a:r>
          </a:p>
          <a:p>
            <a:pPr marL="857250" lvl="1" indent="-457200"/>
            <a:r>
              <a:rPr lang="en-US" dirty="0">
                <a:solidFill>
                  <a:srgbClr val="1F497D"/>
                </a:solidFill>
              </a:rPr>
              <a:t>Separation of service from physical </a:t>
            </a:r>
            <a:r>
              <a:rPr lang="en-US" dirty="0" smtClean="0">
                <a:solidFill>
                  <a:srgbClr val="1F497D"/>
                </a:solidFill>
              </a:rPr>
              <a:t>infrastructure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7. Research and Education Networks</a:t>
            </a:r>
          </a:p>
          <a:p>
            <a:pPr lvl="1"/>
            <a:r>
              <a:rPr lang="en-US" dirty="0" smtClean="0">
                <a:solidFill>
                  <a:srgbClr val="1F497D"/>
                </a:solidFill>
              </a:rPr>
              <a:t>National backbones</a:t>
            </a:r>
          </a:p>
          <a:p>
            <a:pPr lvl="1"/>
            <a:r>
              <a:rPr lang="en-US" dirty="0" smtClean="0">
                <a:solidFill>
                  <a:srgbClr val="1F497D"/>
                </a:solidFill>
              </a:rPr>
              <a:t>College campus networks (@ UCL too)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1464-9EDF-AA45-9F02-3D8741CB6A53}" type="slidenum">
              <a:rPr lang="en-US" smtClean="0"/>
              <a:t>50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29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OpenFlow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5E0207-E1AB-1142-9812-BC4486D3494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66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is a protocol for remotely controlling the forwarding table of a switch or router</a:t>
            </a:r>
          </a:p>
          <a:p>
            <a:r>
              <a:rPr lang="en-US" dirty="0" smtClean="0"/>
              <a:t>is one element of SDN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1464-9EDF-AA45-9F02-3D8741CB6A53}" type="slidenum">
              <a:rPr lang="en-US" smtClean="0"/>
              <a:t>52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61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AutoShape 1"/>
          <p:cNvSpPr>
            <a:spLocks/>
          </p:cNvSpPr>
          <p:nvPr/>
        </p:nvSpPr>
        <p:spPr bwMode="auto">
          <a:xfrm>
            <a:off x="874713" y="3000375"/>
            <a:ext cx="7385050" cy="3027363"/>
          </a:xfrm>
          <a:prstGeom prst="roundRect">
            <a:avLst>
              <a:gd name="adj" fmla="val 6486"/>
            </a:avLst>
          </a:prstGeom>
          <a:solidFill>
            <a:srgbClr val="7F7F7F"/>
          </a:solidFill>
          <a:ln w="254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0463" y="4811713"/>
            <a:ext cx="3275012" cy="438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48131" name="Rectangle 3"/>
          <p:cNvSpPr>
            <a:spLocks/>
          </p:cNvSpPr>
          <p:nvPr/>
        </p:nvSpPr>
        <p:spPr bwMode="auto">
          <a:xfrm>
            <a:off x="1162050" y="3152775"/>
            <a:ext cx="3695700" cy="6858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outerShdw blurRad="63500" dist="25399" dir="3600114" algn="ctr" rotWithShape="0">
              <a:srgbClr val="000000">
                <a:alpha val="64998"/>
              </a:srgbClr>
            </a:outerShdw>
          </a:effectLst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500" dirty="0">
                <a:solidFill>
                  <a:srgbClr val="FFFFFF"/>
                </a:solidFill>
                <a:latin typeface="+mn-lt"/>
                <a:ea typeface="Gill Sans" charset="0"/>
                <a:cs typeface="Gill Sans" charset="0"/>
              </a:rPr>
              <a:t>Ethernet Switch</a:t>
            </a:r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0463" y="5251450"/>
            <a:ext cx="3278187" cy="438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0900" y="4811713"/>
            <a:ext cx="3275013" cy="438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4403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0900" y="5251450"/>
            <a:ext cx="3278188" cy="4381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4403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4225" y="3286125"/>
            <a:ext cx="403225" cy="428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44040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5863" y="3286125"/>
            <a:ext cx="403225" cy="4286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OpenFlow work?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1464-9EDF-AA45-9F02-3D8741CB6A53}" type="slidenum">
              <a:rPr lang="en-US" smtClean="0"/>
              <a:t>53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AutoShape 1"/>
          <p:cNvSpPr>
            <a:spLocks/>
          </p:cNvSpPr>
          <p:nvPr/>
        </p:nvSpPr>
        <p:spPr bwMode="auto">
          <a:xfrm>
            <a:off x="874713" y="2982913"/>
            <a:ext cx="7385050" cy="3027362"/>
          </a:xfrm>
          <a:prstGeom prst="roundRect">
            <a:avLst>
              <a:gd name="adj" fmla="val 6486"/>
            </a:avLst>
          </a:prstGeom>
          <a:solidFill>
            <a:srgbClr val="7F7F7F"/>
          </a:solidFill>
          <a:ln w="254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0178" name="AutoShape 2"/>
          <p:cNvSpPr>
            <a:spLocks/>
          </p:cNvSpPr>
          <p:nvPr/>
        </p:nvSpPr>
        <p:spPr bwMode="auto">
          <a:xfrm>
            <a:off x="1106488" y="4697413"/>
            <a:ext cx="6894512" cy="1054100"/>
          </a:xfrm>
          <a:prstGeom prst="roundRect">
            <a:avLst>
              <a:gd name="adj" fmla="val 8472"/>
            </a:avLst>
          </a:prstGeom>
          <a:solidFill>
            <a:srgbClr val="C8D2DF"/>
          </a:solidFill>
          <a:ln w="25400" cap="flat">
            <a:solidFill>
              <a:srgbClr val="163F8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Data </a:t>
            </a:r>
            <a:r>
              <a:rPr lang="en-US" sz="3600" dirty="0" smtClean="0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Plane </a:t>
            </a:r>
            <a:r>
              <a:rPr lang="en-US" sz="3600" dirty="0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(Hardware)</a:t>
            </a:r>
          </a:p>
        </p:txBody>
      </p:sp>
      <p:sp>
        <p:nvSpPr>
          <p:cNvPr id="48132" name="Line 4"/>
          <p:cNvSpPr>
            <a:spLocks noChangeShapeType="1"/>
          </p:cNvSpPr>
          <p:nvPr/>
        </p:nvSpPr>
        <p:spPr bwMode="auto">
          <a:xfrm rot="10800000" flipH="1">
            <a:off x="1036638" y="4456113"/>
            <a:ext cx="7072312" cy="17462"/>
          </a:xfrm>
          <a:prstGeom prst="line">
            <a:avLst/>
          </a:prstGeom>
          <a:noFill/>
          <a:ln w="63500">
            <a:solidFill>
              <a:srgbClr val="001949"/>
            </a:solidFill>
            <a:prstDash val="sysDot"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1" name="AutoShape 5"/>
          <p:cNvSpPr>
            <a:spLocks/>
          </p:cNvSpPr>
          <p:nvPr/>
        </p:nvSpPr>
        <p:spPr bwMode="auto">
          <a:xfrm>
            <a:off x="4652963" y="3232150"/>
            <a:ext cx="3348037" cy="1036638"/>
          </a:xfrm>
          <a:prstGeom prst="roundRect">
            <a:avLst>
              <a:gd name="adj" fmla="val 6894"/>
            </a:avLst>
          </a:prstGeom>
          <a:solidFill>
            <a:srgbClr val="C8D2DF"/>
          </a:solidFill>
          <a:ln w="25400" cap="flat">
            <a:solidFill>
              <a:srgbClr val="163F8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smtClean="0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OpenFlow Agent</a:t>
            </a:r>
            <a:endParaRPr lang="en-US" sz="3600" dirty="0">
              <a:solidFill>
                <a:srgbClr val="00194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Gill Sans" charset="0"/>
              <a:cs typeface="Gill Sans" charset="0"/>
            </a:endParaRPr>
          </a:p>
        </p:txBody>
      </p:sp>
      <p:sp>
        <p:nvSpPr>
          <p:cNvPr id="50182" name="AutoShape 6"/>
          <p:cNvSpPr>
            <a:spLocks/>
          </p:cNvSpPr>
          <p:nvPr/>
        </p:nvSpPr>
        <p:spPr bwMode="auto">
          <a:xfrm>
            <a:off x="1847850" y="581025"/>
            <a:ext cx="5581650" cy="1177925"/>
          </a:xfrm>
          <a:prstGeom prst="roundRect">
            <a:avLst>
              <a:gd name="adj" fmla="val 16667"/>
            </a:avLst>
          </a:prstGeom>
          <a:solidFill>
            <a:srgbClr val="7F7F7F"/>
          </a:solidFill>
          <a:ln w="25400">
            <a:noFill/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50183" name="AutoShape 7"/>
          <p:cNvSpPr>
            <a:spLocks/>
          </p:cNvSpPr>
          <p:nvPr/>
        </p:nvSpPr>
        <p:spPr bwMode="auto">
          <a:xfrm>
            <a:off x="1928813" y="652463"/>
            <a:ext cx="5429250" cy="1035050"/>
          </a:xfrm>
          <a:prstGeom prst="roundRect">
            <a:avLst>
              <a:gd name="adj" fmla="val 14653"/>
            </a:avLst>
          </a:prstGeom>
          <a:solidFill>
            <a:srgbClr val="C8D2DF"/>
          </a:solidFill>
          <a:ln w="25400" cap="flat">
            <a:solidFill>
              <a:srgbClr val="163F88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dirty="0" err="1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OpenFlow</a:t>
            </a:r>
            <a:r>
              <a:rPr lang="en-US" sz="3600" dirty="0">
                <a:solidFill>
                  <a:srgbClr val="00194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Gill Sans" charset="0"/>
                <a:cs typeface="Gill Sans" charset="0"/>
              </a:rPr>
              <a:t> Controller</a:t>
            </a:r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 flipH="1">
            <a:off x="6286500" y="1758950"/>
            <a:ext cx="0" cy="1223963"/>
          </a:xfrm>
          <a:prstGeom prst="line">
            <a:avLst/>
          </a:prstGeom>
          <a:noFill/>
          <a:ln w="139700">
            <a:solidFill>
              <a:srgbClr val="FF7F00"/>
            </a:solidFill>
            <a:miter lim="800000"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5" name="Rectangle 9"/>
          <p:cNvSpPr>
            <a:spLocks/>
          </p:cNvSpPr>
          <p:nvPr/>
        </p:nvSpPr>
        <p:spPr bwMode="auto">
          <a:xfrm>
            <a:off x="904875" y="2071688"/>
            <a:ext cx="5130800" cy="5175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3400">
                <a:latin typeface="Calibri" charset="0"/>
              </a:rPr>
              <a:t>OpenFlow Protocol (SSL/TCP)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1464-9EDF-AA45-9F02-3D8741CB6A53}" type="slidenum">
              <a:rPr lang="en-US" smtClean="0"/>
              <a:t>54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1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2" grpId="0" animBg="1"/>
      <p:bldP spid="50183" grpId="0" animBg="1" autoUpdateAnimBg="0"/>
      <p:bldP spid="50184" grpId="0" animBg="1"/>
      <p:bldP spid="50185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3" y="5817172"/>
            <a:ext cx="1143000" cy="857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50178" name="Picture 2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5817172"/>
            <a:ext cx="1143000" cy="8588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50179" name="Picture 3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02075" y="5826697"/>
            <a:ext cx="1143000" cy="8588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50180" name="Picture 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99113" y="5817172"/>
            <a:ext cx="1143000" cy="8572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50181" name="Line 5"/>
          <p:cNvSpPr>
            <a:spLocks noChangeShapeType="1"/>
          </p:cNvSpPr>
          <p:nvPr/>
        </p:nvSpPr>
        <p:spPr bwMode="auto">
          <a:xfrm flipH="1">
            <a:off x="1303338" y="4977385"/>
            <a:ext cx="536575" cy="965200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2" name="Line 6"/>
          <p:cNvSpPr>
            <a:spLocks noChangeShapeType="1"/>
          </p:cNvSpPr>
          <p:nvPr/>
        </p:nvSpPr>
        <p:spPr bwMode="auto">
          <a:xfrm flipH="1">
            <a:off x="2714625" y="4967860"/>
            <a:ext cx="284163" cy="928687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3" name="Line 7"/>
          <p:cNvSpPr>
            <a:spLocks noChangeShapeType="1"/>
          </p:cNvSpPr>
          <p:nvPr/>
        </p:nvSpPr>
        <p:spPr bwMode="auto">
          <a:xfrm>
            <a:off x="4286250" y="4977385"/>
            <a:ext cx="125413" cy="928687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4" name="Line 8"/>
          <p:cNvSpPr>
            <a:spLocks noChangeShapeType="1"/>
          </p:cNvSpPr>
          <p:nvPr/>
        </p:nvSpPr>
        <p:spPr bwMode="auto">
          <a:xfrm>
            <a:off x="5643563" y="4994847"/>
            <a:ext cx="223837" cy="973138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85" name="Rectangle 9"/>
          <p:cNvSpPr>
            <a:spLocks/>
          </p:cNvSpPr>
          <p:nvPr/>
        </p:nvSpPr>
        <p:spPr bwMode="auto">
          <a:xfrm>
            <a:off x="7550063" y="4463584"/>
            <a:ext cx="1409873" cy="37394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</a:pPr>
            <a:r>
              <a:rPr lang="en-US" sz="2700" dirty="0">
                <a:latin typeface="Calibri" charset="0"/>
              </a:rPr>
              <a:t>Controller</a:t>
            </a:r>
          </a:p>
        </p:txBody>
      </p:sp>
      <p:pic>
        <p:nvPicPr>
          <p:cNvPr id="50186" name="Picture 10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58013" y="3017371"/>
            <a:ext cx="1446213" cy="14462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50189" name="Rectangle 13"/>
          <p:cNvSpPr>
            <a:spLocks/>
          </p:cNvSpPr>
          <p:nvPr/>
        </p:nvSpPr>
        <p:spPr bwMode="auto">
          <a:xfrm>
            <a:off x="312738" y="3545788"/>
            <a:ext cx="865365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>
                <a:latin typeface="Calibri" charset="0"/>
              </a:rPr>
              <a:t>Hardware</a:t>
            </a:r>
          </a:p>
          <a:p>
            <a:r>
              <a:rPr lang="en-US" sz="1700">
                <a:latin typeface="Calibri" charset="0"/>
              </a:rPr>
              <a:t>Layer</a:t>
            </a:r>
          </a:p>
        </p:txBody>
      </p:sp>
      <p:sp>
        <p:nvSpPr>
          <p:cNvPr id="50190" name="Rectangle 14"/>
          <p:cNvSpPr>
            <a:spLocks/>
          </p:cNvSpPr>
          <p:nvPr/>
        </p:nvSpPr>
        <p:spPr bwMode="auto">
          <a:xfrm>
            <a:off x="360363" y="1947175"/>
            <a:ext cx="794576" cy="5232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sz="1700" dirty="0">
                <a:latin typeface="Calibri" charset="0"/>
              </a:rPr>
              <a:t>Software</a:t>
            </a:r>
          </a:p>
          <a:p>
            <a:r>
              <a:rPr lang="en-US" sz="1700" dirty="0">
                <a:latin typeface="Calibri" charset="0"/>
              </a:rPr>
              <a:t>Layer</a:t>
            </a:r>
          </a:p>
        </p:txBody>
      </p:sp>
      <p:sp>
        <p:nvSpPr>
          <p:cNvPr id="50191" name="AutoShape 15"/>
          <p:cNvSpPr>
            <a:spLocks/>
          </p:cNvSpPr>
          <p:nvPr/>
        </p:nvSpPr>
        <p:spPr bwMode="auto">
          <a:xfrm>
            <a:off x="1258888" y="1637285"/>
            <a:ext cx="5037137" cy="3322637"/>
          </a:xfrm>
          <a:prstGeom prst="roundRect">
            <a:avLst>
              <a:gd name="adj" fmla="val 3875"/>
            </a:avLst>
          </a:prstGeom>
          <a:solidFill>
            <a:srgbClr val="C8D2DF"/>
          </a:solidFill>
          <a:ln w="25400">
            <a:solidFill>
              <a:srgbClr val="163F88"/>
            </a:solidFill>
            <a:miter lim="800000"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 dirty="0">
              <a:latin typeface="Calibri" charset="0"/>
            </a:endParaRPr>
          </a:p>
        </p:txBody>
      </p:sp>
      <p:sp>
        <p:nvSpPr>
          <p:cNvPr id="50193" name="Line 17"/>
          <p:cNvSpPr>
            <a:spLocks noChangeShapeType="1"/>
          </p:cNvSpPr>
          <p:nvPr/>
        </p:nvSpPr>
        <p:spPr bwMode="auto">
          <a:xfrm rot="10800000" flipH="1" flipV="1">
            <a:off x="6323013" y="2219430"/>
            <a:ext cx="1574800" cy="1326357"/>
          </a:xfrm>
          <a:prstGeom prst="line">
            <a:avLst/>
          </a:prstGeom>
          <a:noFill/>
          <a:ln w="76200">
            <a:solidFill>
              <a:schemeClr val="tx1"/>
            </a:solidFill>
            <a:prstDash val="sysDot"/>
            <a:round/>
            <a:headEnd type="triangle" w="med" len="med"/>
            <a:tailEnd type="triangl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4" name="Group 53"/>
          <p:cNvGrpSpPr/>
          <p:nvPr/>
        </p:nvGrpSpPr>
        <p:grpSpPr>
          <a:xfrm>
            <a:off x="1670920" y="2919390"/>
            <a:ext cx="922157" cy="901982"/>
            <a:chOff x="1357017" y="3055870"/>
            <a:chExt cx="666930" cy="571500"/>
          </a:xfrm>
        </p:grpSpPr>
        <p:sp>
          <p:nvSpPr>
            <p:cNvPr id="50214" name="Rectangle 19"/>
            <p:cNvSpPr>
              <a:spLocks/>
            </p:cNvSpPr>
            <p:nvPr/>
          </p:nvSpPr>
          <p:spPr bwMode="auto">
            <a:xfrm>
              <a:off x="1357017" y="3058965"/>
              <a:ext cx="662216" cy="535781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0215" name="Rectangle 20"/>
            <p:cNvSpPr>
              <a:spLocks/>
            </p:cNvSpPr>
            <p:nvPr/>
          </p:nvSpPr>
          <p:spPr bwMode="auto">
            <a:xfrm>
              <a:off x="1366198" y="3055870"/>
              <a:ext cx="657749" cy="5715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700" dirty="0" smtClean="0">
                  <a:latin typeface="Calibri" charset="0"/>
                </a:rPr>
                <a:t>Flow Table</a:t>
              </a:r>
              <a:endParaRPr lang="en-US" sz="1700" dirty="0">
                <a:latin typeface="Calibri" charset="0"/>
              </a:endParaRPr>
            </a:p>
          </p:txBody>
        </p:sp>
      </p:grpSp>
      <p:sp>
        <p:nvSpPr>
          <p:cNvPr id="50195" name="AutoShape 33"/>
          <p:cNvSpPr>
            <a:spLocks/>
          </p:cNvSpPr>
          <p:nvPr/>
        </p:nvSpPr>
        <p:spPr bwMode="auto">
          <a:xfrm>
            <a:off x="1500188" y="1772222"/>
            <a:ext cx="4537075" cy="785813"/>
          </a:xfrm>
          <a:prstGeom prst="roundRect">
            <a:avLst>
              <a:gd name="adj" fmla="val 17042"/>
            </a:avLst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Calibri" charset="0"/>
              </a:rPr>
              <a:t>OpenFlow </a:t>
            </a:r>
            <a:r>
              <a:rPr lang="en-US" sz="3600" dirty="0" smtClean="0">
                <a:solidFill>
                  <a:schemeClr val="tx1"/>
                </a:solidFill>
                <a:latin typeface="Calibri" charset="0"/>
              </a:rPr>
              <a:t>Agent</a:t>
            </a:r>
            <a:endParaRPr lang="en-US" sz="3600" dirty="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50196" name="Line 34"/>
          <p:cNvSpPr>
            <a:spLocks noChangeShapeType="1"/>
          </p:cNvSpPr>
          <p:nvPr/>
        </p:nvSpPr>
        <p:spPr bwMode="auto">
          <a:xfrm>
            <a:off x="1339850" y="2670792"/>
            <a:ext cx="4830763" cy="0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198" name="Rectangle 45"/>
          <p:cNvSpPr>
            <a:spLocks/>
          </p:cNvSpPr>
          <p:nvPr/>
        </p:nvSpPr>
        <p:spPr bwMode="auto">
          <a:xfrm>
            <a:off x="5841293" y="4974210"/>
            <a:ext cx="830263" cy="258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300">
                <a:latin typeface="Calibri" charset="0"/>
              </a:rPr>
              <a:t>port 4</a:t>
            </a:r>
          </a:p>
        </p:txBody>
      </p:sp>
      <p:sp>
        <p:nvSpPr>
          <p:cNvPr id="50199" name="Rectangle 46"/>
          <p:cNvSpPr>
            <a:spLocks/>
          </p:cNvSpPr>
          <p:nvPr/>
        </p:nvSpPr>
        <p:spPr bwMode="auto">
          <a:xfrm>
            <a:off x="4476043" y="4974210"/>
            <a:ext cx="830263" cy="258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300">
                <a:latin typeface="Calibri" charset="0"/>
              </a:rPr>
              <a:t>port 3</a:t>
            </a:r>
          </a:p>
        </p:txBody>
      </p:sp>
      <p:sp>
        <p:nvSpPr>
          <p:cNvPr id="50200" name="Rectangle 47"/>
          <p:cNvSpPr>
            <a:spLocks/>
          </p:cNvSpPr>
          <p:nvPr/>
        </p:nvSpPr>
        <p:spPr bwMode="auto">
          <a:xfrm>
            <a:off x="3126668" y="4937697"/>
            <a:ext cx="830263" cy="260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300" dirty="0">
                <a:latin typeface="Calibri" charset="0"/>
              </a:rPr>
              <a:t>port 2</a:t>
            </a:r>
          </a:p>
        </p:txBody>
      </p:sp>
      <p:sp>
        <p:nvSpPr>
          <p:cNvPr id="50201" name="Rectangle 48"/>
          <p:cNvSpPr>
            <a:spLocks/>
          </p:cNvSpPr>
          <p:nvPr/>
        </p:nvSpPr>
        <p:spPr bwMode="auto">
          <a:xfrm>
            <a:off x="1887139" y="4974210"/>
            <a:ext cx="830263" cy="258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300" dirty="0">
                <a:latin typeface="Calibri" charset="0"/>
              </a:rPr>
              <a:t>port 1</a:t>
            </a:r>
          </a:p>
        </p:txBody>
      </p:sp>
      <p:sp>
        <p:nvSpPr>
          <p:cNvPr id="50202" name="Rectangle 51"/>
          <p:cNvSpPr>
            <a:spLocks/>
          </p:cNvSpPr>
          <p:nvPr/>
        </p:nvSpPr>
        <p:spPr bwMode="auto">
          <a:xfrm>
            <a:off x="5881688" y="6536310"/>
            <a:ext cx="831850" cy="258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300">
                <a:latin typeface="Calibri" charset="0"/>
              </a:rPr>
              <a:t>1.2.3.4</a:t>
            </a:r>
          </a:p>
        </p:txBody>
      </p:sp>
      <p:sp>
        <p:nvSpPr>
          <p:cNvPr id="50203" name="Rectangle 52"/>
          <p:cNvSpPr>
            <a:spLocks/>
          </p:cNvSpPr>
          <p:nvPr/>
        </p:nvSpPr>
        <p:spPr bwMode="auto">
          <a:xfrm>
            <a:off x="738188" y="6536310"/>
            <a:ext cx="831850" cy="2587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300">
                <a:latin typeface="Calibri" charset="0"/>
              </a:rPr>
              <a:t>5.6.7.8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4727444" y="2924765"/>
            <a:ext cx="922157" cy="901982"/>
            <a:chOff x="1357017" y="3055870"/>
            <a:chExt cx="666930" cy="571500"/>
          </a:xfrm>
        </p:grpSpPr>
        <p:sp>
          <p:nvSpPr>
            <p:cNvPr id="59" name="Rectangle 19"/>
            <p:cNvSpPr>
              <a:spLocks/>
            </p:cNvSpPr>
            <p:nvPr/>
          </p:nvSpPr>
          <p:spPr bwMode="auto">
            <a:xfrm>
              <a:off x="1357017" y="3058965"/>
              <a:ext cx="662216" cy="535781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60" name="Rectangle 20"/>
            <p:cNvSpPr>
              <a:spLocks/>
            </p:cNvSpPr>
            <p:nvPr/>
          </p:nvSpPr>
          <p:spPr bwMode="auto">
            <a:xfrm>
              <a:off x="1366198" y="3055870"/>
              <a:ext cx="657749" cy="5715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700" dirty="0" smtClean="0">
                  <a:latin typeface="Calibri" charset="0"/>
                </a:rPr>
                <a:t>Flow Table</a:t>
              </a:r>
              <a:endParaRPr lang="en-US" sz="1700" dirty="0">
                <a:latin typeface="Calibri" charset="0"/>
              </a:endParaRPr>
            </a:p>
          </p:txBody>
        </p:sp>
      </p:grpSp>
      <p:cxnSp>
        <p:nvCxnSpPr>
          <p:cNvPr id="62" name="Straight Arrow Connector 61"/>
          <p:cNvCxnSpPr/>
          <p:nvPr/>
        </p:nvCxnSpPr>
        <p:spPr>
          <a:xfrm>
            <a:off x="2593077" y="3327420"/>
            <a:ext cx="6104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4014741" y="3343340"/>
            <a:ext cx="61043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372332" y="3069291"/>
            <a:ext cx="428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…</a:t>
            </a:r>
            <a:endParaRPr lang="en-US" sz="2400" dirty="0"/>
          </a:p>
        </p:txBody>
      </p:sp>
      <p:sp>
        <p:nvSpPr>
          <p:cNvPr id="65" name="TextBox 64"/>
          <p:cNvSpPr txBox="1"/>
          <p:nvPr/>
        </p:nvSpPr>
        <p:spPr>
          <a:xfrm>
            <a:off x="3167114" y="3405926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pipeline</a:t>
            </a:r>
            <a:endParaRPr lang="en-US" dirty="0"/>
          </a:p>
        </p:txBody>
      </p:sp>
      <p:grpSp>
        <p:nvGrpSpPr>
          <p:cNvPr id="67" name="Group 66"/>
          <p:cNvGrpSpPr/>
          <p:nvPr/>
        </p:nvGrpSpPr>
        <p:grpSpPr>
          <a:xfrm>
            <a:off x="1670920" y="4217599"/>
            <a:ext cx="1821412" cy="619934"/>
            <a:chOff x="1357017" y="3055870"/>
            <a:chExt cx="666930" cy="571500"/>
          </a:xfrm>
        </p:grpSpPr>
        <p:sp>
          <p:nvSpPr>
            <p:cNvPr id="68" name="Rectangle 19"/>
            <p:cNvSpPr>
              <a:spLocks/>
            </p:cNvSpPr>
            <p:nvPr/>
          </p:nvSpPr>
          <p:spPr bwMode="auto">
            <a:xfrm>
              <a:off x="1357017" y="3058965"/>
              <a:ext cx="662216" cy="535781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69" name="Rectangle 20"/>
            <p:cNvSpPr>
              <a:spLocks/>
            </p:cNvSpPr>
            <p:nvPr/>
          </p:nvSpPr>
          <p:spPr bwMode="auto">
            <a:xfrm>
              <a:off x="1366198" y="3055870"/>
              <a:ext cx="657749" cy="5715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700" dirty="0" smtClean="0">
                  <a:latin typeface="Calibri" charset="0"/>
                </a:rPr>
                <a:t>Group Table</a:t>
              </a:r>
              <a:endParaRPr lang="en-US" sz="1700" dirty="0">
                <a:latin typeface="Calibri" charset="0"/>
              </a:endParaRPr>
            </a:p>
          </p:txBody>
        </p:sp>
      </p:grpSp>
      <p:sp>
        <p:nvSpPr>
          <p:cNvPr id="71" name="Rectangle 9"/>
          <p:cNvSpPr>
            <a:spLocks/>
          </p:cNvSpPr>
          <p:nvPr/>
        </p:nvSpPr>
        <p:spPr bwMode="auto">
          <a:xfrm>
            <a:off x="6845126" y="1993014"/>
            <a:ext cx="1508683" cy="7478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700" dirty="0" err="1" smtClean="0">
                <a:latin typeface="Calibri" charset="0"/>
              </a:rPr>
              <a:t>OpenFlow</a:t>
            </a:r>
            <a:r>
              <a:rPr lang="en-US" sz="2700" dirty="0" smtClean="0">
                <a:latin typeface="Calibri" charset="0"/>
              </a:rPr>
              <a:t> </a:t>
            </a:r>
            <a:br>
              <a:rPr lang="en-US" sz="2700" dirty="0" smtClean="0">
                <a:latin typeface="Calibri" charset="0"/>
              </a:rPr>
            </a:br>
            <a:r>
              <a:rPr lang="en-US" sz="2700" dirty="0" smtClean="0">
                <a:latin typeface="Calibri" charset="0"/>
              </a:rPr>
              <a:t>protocol</a:t>
            </a:r>
            <a:endParaRPr lang="en-US" sz="2700" dirty="0">
              <a:latin typeface="Calibri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3674521" y="4214618"/>
            <a:ext cx="1848706" cy="619934"/>
            <a:chOff x="1357017" y="3055870"/>
            <a:chExt cx="676924" cy="571500"/>
          </a:xfrm>
        </p:grpSpPr>
        <p:sp>
          <p:nvSpPr>
            <p:cNvPr id="73" name="Rectangle 19"/>
            <p:cNvSpPr>
              <a:spLocks/>
            </p:cNvSpPr>
            <p:nvPr/>
          </p:nvSpPr>
          <p:spPr bwMode="auto">
            <a:xfrm>
              <a:off x="1357017" y="3058965"/>
              <a:ext cx="662216" cy="535781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74" name="Rectangle 20"/>
            <p:cNvSpPr>
              <a:spLocks/>
            </p:cNvSpPr>
            <p:nvPr/>
          </p:nvSpPr>
          <p:spPr bwMode="auto">
            <a:xfrm>
              <a:off x="1376192" y="3055870"/>
              <a:ext cx="657749" cy="5715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US" sz="1700" dirty="0" smtClean="0">
                  <a:latin typeface="Calibri" charset="0"/>
                </a:rPr>
                <a:t>Meter Table</a:t>
              </a:r>
              <a:endParaRPr lang="en-US" sz="1700" dirty="0">
                <a:latin typeface="Calibri" charset="0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components of </a:t>
            </a:r>
            <a:r>
              <a:rPr lang="en-US" dirty="0" smtClean="0"/>
              <a:t>an </a:t>
            </a:r>
            <a:r>
              <a:rPr lang="en-US" dirty="0"/>
              <a:t>OpenFlow </a:t>
            </a:r>
            <a:r>
              <a:rPr lang="en-US" dirty="0" smtClean="0"/>
              <a:t>switch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1464-9EDF-AA45-9F02-3D8741CB6A53}" type="slidenum">
              <a:rPr lang="en-US" smtClean="0"/>
              <a:t>55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84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Flow Table Entries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9125" y="1804920"/>
          <a:ext cx="7878764" cy="30327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19108"/>
                <a:gridCol w="625965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Match</a:t>
                      </a:r>
                      <a:r>
                        <a:rPr lang="en-US" b="1" baseline="0" dirty="0" smtClean="0"/>
                        <a:t> fields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To match against packets. These consist of the ingress port and packet headers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Priority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Matching precedence of the flow entry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Counters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e.g. packet and byte counters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Instructions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Determine </a:t>
                      </a:r>
                      <a:r>
                        <a:rPr lang="en-US" baseline="0" dirty="0" smtClean="0"/>
                        <a:t>action set or pipeline processing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Timeouts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Maximum amount of time or idle time before flow is expired by the switch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Cookies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Opaque data value chosen by the controller. Not used when processing packets.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422887" y="5373140"/>
            <a:ext cx="7740913" cy="912099"/>
            <a:chOff x="764912" y="4915672"/>
            <a:chExt cx="7740913" cy="912099"/>
          </a:xfrm>
        </p:grpSpPr>
        <p:sp>
          <p:nvSpPr>
            <p:cNvPr id="7" name="Rectangle 2"/>
            <p:cNvSpPr>
              <a:spLocks/>
            </p:cNvSpPr>
            <p:nvPr/>
          </p:nvSpPr>
          <p:spPr bwMode="auto">
            <a:xfrm>
              <a:off x="768350" y="4970906"/>
              <a:ext cx="698500" cy="471488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8" name="Rectangle 3"/>
            <p:cNvSpPr>
              <a:spLocks/>
            </p:cNvSpPr>
            <p:nvPr/>
          </p:nvSpPr>
          <p:spPr bwMode="auto">
            <a:xfrm>
              <a:off x="814388" y="4923609"/>
              <a:ext cx="579437" cy="52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sz="1700">
                  <a:latin typeface="Calibri" charset="0"/>
                </a:rPr>
                <a:t>Switch</a:t>
              </a:r>
            </a:p>
            <a:p>
              <a:r>
                <a:rPr lang="en-US" sz="1700">
                  <a:latin typeface="Calibri" charset="0"/>
                </a:rPr>
                <a:t>Port</a:t>
              </a:r>
            </a:p>
          </p:txBody>
        </p:sp>
        <p:sp>
          <p:nvSpPr>
            <p:cNvPr id="9" name="Rectangle 4"/>
            <p:cNvSpPr>
              <a:spLocks/>
            </p:cNvSpPr>
            <p:nvPr/>
          </p:nvSpPr>
          <p:spPr bwMode="auto">
            <a:xfrm>
              <a:off x="2717800" y="4972494"/>
              <a:ext cx="700088" cy="471487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0" name="Rectangle 5"/>
            <p:cNvSpPr>
              <a:spLocks/>
            </p:cNvSpPr>
            <p:nvPr/>
          </p:nvSpPr>
          <p:spPr bwMode="auto">
            <a:xfrm>
              <a:off x="2854325" y="4963297"/>
              <a:ext cx="428002" cy="52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11" name="Rectangle 6"/>
            <p:cNvSpPr>
              <a:spLocks/>
            </p:cNvSpPr>
            <p:nvPr/>
          </p:nvSpPr>
          <p:spPr bwMode="auto">
            <a:xfrm>
              <a:off x="3417888" y="4972494"/>
              <a:ext cx="698500" cy="471487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2" name="Rectangle 7"/>
            <p:cNvSpPr>
              <a:spLocks/>
            </p:cNvSpPr>
            <p:nvPr/>
          </p:nvSpPr>
          <p:spPr bwMode="auto">
            <a:xfrm>
              <a:off x="3524250" y="4963297"/>
              <a:ext cx="428002" cy="52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13" name="Rectangle 8"/>
            <p:cNvSpPr>
              <a:spLocks/>
            </p:cNvSpPr>
            <p:nvPr/>
          </p:nvSpPr>
          <p:spPr bwMode="auto">
            <a:xfrm>
              <a:off x="4089400" y="4972494"/>
              <a:ext cx="698500" cy="471487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4" name="Rectangle 9"/>
            <p:cNvSpPr>
              <a:spLocks/>
            </p:cNvSpPr>
            <p:nvPr/>
          </p:nvSpPr>
          <p:spPr bwMode="auto">
            <a:xfrm>
              <a:off x="4262438" y="4915672"/>
              <a:ext cx="395942" cy="52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sz="1700">
                  <a:latin typeface="Calibri" charset="0"/>
                </a:rPr>
                <a:t>Eth</a:t>
              </a:r>
            </a:p>
            <a:p>
              <a:r>
                <a:rPr lang="en-US" sz="1700">
                  <a:latin typeface="Calibri" charset="0"/>
                </a:rPr>
                <a:t>type</a:t>
              </a:r>
            </a:p>
          </p:txBody>
        </p:sp>
        <p:sp>
          <p:nvSpPr>
            <p:cNvPr id="15" name="Rectangle 10"/>
            <p:cNvSpPr>
              <a:spLocks/>
            </p:cNvSpPr>
            <p:nvPr/>
          </p:nvSpPr>
          <p:spPr bwMode="auto">
            <a:xfrm>
              <a:off x="1458913" y="4972494"/>
              <a:ext cx="698500" cy="471487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6" name="Rectangle 11"/>
            <p:cNvSpPr>
              <a:spLocks/>
            </p:cNvSpPr>
            <p:nvPr/>
          </p:nvSpPr>
          <p:spPr bwMode="auto">
            <a:xfrm>
              <a:off x="1533525" y="4964090"/>
              <a:ext cx="482504" cy="52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sz="1700" dirty="0">
                  <a:latin typeface="Calibri" charset="0"/>
                </a:rPr>
                <a:t>VLAN</a:t>
              </a:r>
            </a:p>
            <a:p>
              <a:r>
                <a:rPr lang="en-US" sz="1700" dirty="0">
                  <a:latin typeface="Calibri" charset="0"/>
                </a:rPr>
                <a:t>ID</a:t>
              </a:r>
            </a:p>
          </p:txBody>
        </p:sp>
        <p:sp>
          <p:nvSpPr>
            <p:cNvPr id="17" name="Rectangle 12"/>
            <p:cNvSpPr>
              <a:spLocks/>
            </p:cNvSpPr>
            <p:nvPr/>
          </p:nvSpPr>
          <p:spPr bwMode="auto">
            <a:xfrm>
              <a:off x="4779963" y="4972494"/>
              <a:ext cx="590550" cy="471487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18" name="Rectangle 13"/>
            <p:cNvSpPr>
              <a:spLocks/>
            </p:cNvSpPr>
            <p:nvPr/>
          </p:nvSpPr>
          <p:spPr bwMode="auto">
            <a:xfrm>
              <a:off x="4968875" y="4946628"/>
              <a:ext cx="264496" cy="52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19" name="Rectangle 14"/>
            <p:cNvSpPr>
              <a:spLocks/>
            </p:cNvSpPr>
            <p:nvPr/>
          </p:nvSpPr>
          <p:spPr bwMode="auto">
            <a:xfrm>
              <a:off x="5372100" y="4972494"/>
              <a:ext cx="577850" cy="471487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20" name="Rectangle 15"/>
            <p:cNvSpPr>
              <a:spLocks/>
            </p:cNvSpPr>
            <p:nvPr/>
          </p:nvSpPr>
          <p:spPr bwMode="auto">
            <a:xfrm>
              <a:off x="5535613" y="4946628"/>
              <a:ext cx="290913" cy="52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21" name="Rectangle 16"/>
            <p:cNvSpPr>
              <a:spLocks/>
            </p:cNvSpPr>
            <p:nvPr/>
          </p:nvSpPr>
          <p:spPr bwMode="auto">
            <a:xfrm>
              <a:off x="6540500" y="4972494"/>
              <a:ext cx="558800" cy="471487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22" name="Rectangle 17"/>
            <p:cNvSpPr>
              <a:spLocks/>
            </p:cNvSpPr>
            <p:nvPr/>
          </p:nvSpPr>
          <p:spPr bwMode="auto">
            <a:xfrm>
              <a:off x="6623050" y="4946628"/>
              <a:ext cx="373179" cy="52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Prot</a:t>
              </a:r>
            </a:p>
          </p:txBody>
        </p:sp>
        <p:sp>
          <p:nvSpPr>
            <p:cNvPr id="23" name="Rectangle 18"/>
            <p:cNvSpPr>
              <a:spLocks/>
            </p:cNvSpPr>
            <p:nvPr/>
          </p:nvSpPr>
          <p:spPr bwMode="auto">
            <a:xfrm>
              <a:off x="7099300" y="4972494"/>
              <a:ext cx="698500" cy="471487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24" name="Rectangle 19"/>
            <p:cNvSpPr>
              <a:spLocks/>
            </p:cNvSpPr>
            <p:nvPr/>
          </p:nvSpPr>
          <p:spPr bwMode="auto">
            <a:xfrm>
              <a:off x="7199313" y="4946628"/>
              <a:ext cx="463268" cy="52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sz="1700">
                  <a:latin typeface="Calibri" charset="0"/>
                </a:rPr>
                <a:t>L4</a:t>
              </a:r>
            </a:p>
            <a:p>
              <a:r>
                <a:rPr lang="en-US" sz="1700">
                  <a:latin typeface="Calibri" charset="0"/>
                </a:rPr>
                <a:t>sport</a:t>
              </a:r>
            </a:p>
          </p:txBody>
        </p:sp>
        <p:sp>
          <p:nvSpPr>
            <p:cNvPr id="25" name="Rectangle 20"/>
            <p:cNvSpPr>
              <a:spLocks/>
            </p:cNvSpPr>
            <p:nvPr/>
          </p:nvSpPr>
          <p:spPr bwMode="auto">
            <a:xfrm>
              <a:off x="7807325" y="4972494"/>
              <a:ext cx="698500" cy="471487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26" name="Rectangle 21"/>
            <p:cNvSpPr>
              <a:spLocks/>
            </p:cNvSpPr>
            <p:nvPr/>
          </p:nvSpPr>
          <p:spPr bwMode="auto">
            <a:xfrm>
              <a:off x="7888288" y="4946628"/>
              <a:ext cx="492122" cy="52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sz="1700">
                  <a:latin typeface="Calibri" charset="0"/>
                </a:rPr>
                <a:t>L4</a:t>
              </a:r>
            </a:p>
            <a:p>
              <a:r>
                <a:rPr lang="en-US" sz="1700">
                  <a:latin typeface="Calibri" charset="0"/>
                </a:rPr>
                <a:t>dport</a:t>
              </a:r>
            </a:p>
          </p:txBody>
        </p:sp>
        <p:sp>
          <p:nvSpPr>
            <p:cNvPr id="27" name="Rectangle 29"/>
            <p:cNvSpPr>
              <a:spLocks/>
            </p:cNvSpPr>
            <p:nvPr/>
          </p:nvSpPr>
          <p:spPr bwMode="auto">
            <a:xfrm>
              <a:off x="764912" y="5519994"/>
              <a:ext cx="6513001" cy="30777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 smtClean="0"/>
                <a:t>The match field contains either a specific value or a “wildcard”</a:t>
              </a:r>
              <a:endParaRPr lang="en-US" sz="2000" dirty="0">
                <a:latin typeface="Calibri" charset="0"/>
              </a:endParaRPr>
            </a:p>
          </p:txBody>
        </p:sp>
        <p:sp>
          <p:nvSpPr>
            <p:cNvPr id="28" name="Rectangle 4"/>
            <p:cNvSpPr>
              <a:spLocks/>
            </p:cNvSpPr>
            <p:nvPr/>
          </p:nvSpPr>
          <p:spPr bwMode="auto">
            <a:xfrm>
              <a:off x="2157413" y="4972494"/>
              <a:ext cx="603250" cy="471487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29" name="Rectangle 5"/>
            <p:cNvSpPr>
              <a:spLocks/>
            </p:cNvSpPr>
            <p:nvPr/>
          </p:nvSpPr>
          <p:spPr bwMode="auto">
            <a:xfrm>
              <a:off x="2262188" y="4963297"/>
              <a:ext cx="482504" cy="52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sz="1700">
                  <a:latin typeface="Calibri" charset="0"/>
                </a:rPr>
                <a:t>VLAN</a:t>
              </a:r>
            </a:p>
            <a:p>
              <a:r>
                <a:rPr lang="en-US" sz="1700">
                  <a:latin typeface="Calibri" charset="0"/>
                </a:rPr>
                <a:t>pcp</a:t>
              </a:r>
            </a:p>
          </p:txBody>
        </p:sp>
        <p:sp>
          <p:nvSpPr>
            <p:cNvPr id="30" name="Rectangle 14"/>
            <p:cNvSpPr>
              <a:spLocks/>
            </p:cNvSpPr>
            <p:nvPr/>
          </p:nvSpPr>
          <p:spPr bwMode="auto">
            <a:xfrm>
              <a:off x="5956300" y="4972494"/>
              <a:ext cx="577850" cy="471487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31" name="Rectangle 15"/>
            <p:cNvSpPr>
              <a:spLocks/>
            </p:cNvSpPr>
            <p:nvPr/>
          </p:nvSpPr>
          <p:spPr bwMode="auto">
            <a:xfrm>
              <a:off x="6119813" y="4947422"/>
              <a:ext cx="301236" cy="52322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  <a:spAutoFit/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ToS</a:t>
              </a:r>
            </a:p>
          </p:txBody>
        </p:sp>
      </p:grpSp>
      <p:cxnSp>
        <p:nvCxnSpPr>
          <p:cNvPr id="41" name="Elbow Connector 40"/>
          <p:cNvCxnSpPr/>
          <p:nvPr/>
        </p:nvCxnSpPr>
        <p:spPr>
          <a:xfrm rot="5400000">
            <a:off x="-1084534" y="3677418"/>
            <a:ext cx="3156488" cy="250830"/>
          </a:xfrm>
          <a:prstGeom prst="bentConnector3">
            <a:avLst>
              <a:gd name="adj1" fmla="val -15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758228" y="1449236"/>
            <a:ext cx="544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Main components of a flow entry in a flow table.</a:t>
            </a:r>
            <a:endParaRPr lang="en-US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1464-9EDF-AA45-9F02-3D8741CB6A53}" type="slidenum">
              <a:rPr lang="en-US" smtClean="0"/>
              <a:t>56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0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Match/action examples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1464-9EDF-AA45-9F02-3D8741CB6A53}" type="slidenum">
              <a:rPr lang="en-US" smtClean="0"/>
              <a:t>57</a:t>
            </a:fld>
            <a:endParaRPr lang="en-US"/>
          </a:p>
        </p:txBody>
      </p:sp>
      <p:sp>
        <p:nvSpPr>
          <p:cNvPr id="54274" name="Rectangle 2"/>
          <p:cNvSpPr>
            <a:spLocks/>
          </p:cNvSpPr>
          <p:nvPr/>
        </p:nvSpPr>
        <p:spPr bwMode="auto">
          <a:xfrm>
            <a:off x="563563" y="1345020"/>
            <a:ext cx="919804" cy="27699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 charset="0"/>
              </a:rPr>
              <a:t>Switching</a:t>
            </a:r>
          </a:p>
        </p:txBody>
      </p:sp>
      <p:sp>
        <p:nvSpPr>
          <p:cNvPr id="54275" name="Rectangle 3"/>
          <p:cNvSpPr>
            <a:spLocks/>
          </p:cNvSpPr>
          <p:nvPr/>
        </p:nvSpPr>
        <p:spPr bwMode="auto">
          <a:xfrm>
            <a:off x="685800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7388" y="1878013"/>
            <a:ext cx="7483475" cy="571500"/>
            <a:chOff x="0" y="0"/>
            <a:chExt cx="6704" cy="512"/>
          </a:xfrm>
        </p:grpSpPr>
        <p:sp>
          <p:nvSpPr>
            <p:cNvPr id="54358" name="Rectangle 5"/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59" name="Rectangle 6"/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Switch</a:t>
              </a:r>
            </a:p>
            <a:p>
              <a:r>
                <a:rPr lang="en-US" sz="1700" dirty="0">
                  <a:latin typeface="Calibri" charset="0"/>
                </a:rPr>
                <a:t>Port</a:t>
              </a:r>
            </a:p>
          </p:txBody>
        </p:sp>
        <p:sp>
          <p:nvSpPr>
            <p:cNvPr id="54360" name="Rectangle 7"/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61" name="Rectangle 8"/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 dirty="0">
                  <a:latin typeface="Calibri" charset="0"/>
                </a:rPr>
                <a:t>MAC</a:t>
              </a:r>
            </a:p>
            <a:p>
              <a:r>
                <a:rPr lang="en-US" sz="1700" dirty="0" err="1">
                  <a:latin typeface="Calibri" charset="0"/>
                </a:rPr>
                <a:t>src</a:t>
              </a:r>
              <a:endParaRPr lang="en-US" sz="1700" dirty="0">
                <a:latin typeface="Calibri" charset="0"/>
              </a:endParaRPr>
            </a:p>
          </p:txBody>
        </p:sp>
        <p:sp>
          <p:nvSpPr>
            <p:cNvPr id="54362" name="Rectangle 9"/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63" name="Rectangle 10"/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4364" name="Rectangle 11"/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65" name="Rectangle 12"/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Eth</a:t>
              </a:r>
            </a:p>
            <a:p>
              <a:r>
                <a:rPr lang="en-US" sz="1700">
                  <a:latin typeface="Calibri" charset="0"/>
                </a:rPr>
                <a:t>type</a:t>
              </a:r>
            </a:p>
          </p:txBody>
        </p:sp>
        <p:sp>
          <p:nvSpPr>
            <p:cNvPr id="54366" name="Rectangle 13"/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67" name="Rectangle 14"/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VLAN</a:t>
              </a:r>
            </a:p>
            <a:p>
              <a:r>
                <a:rPr lang="en-US" sz="1700">
                  <a:latin typeface="Calibri" charset="0"/>
                </a:rPr>
                <a:t>ID</a:t>
              </a:r>
            </a:p>
          </p:txBody>
        </p:sp>
        <p:sp>
          <p:nvSpPr>
            <p:cNvPr id="54368" name="Rectangle 15"/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69" name="Rectangle 16"/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4370" name="Rectangle 17"/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71" name="Rectangle 18"/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4372" name="Rectangle 19"/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73" name="Rectangle 20"/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Prot</a:t>
              </a:r>
            </a:p>
          </p:txBody>
        </p:sp>
        <p:sp>
          <p:nvSpPr>
            <p:cNvPr id="54374" name="Rectangle 21"/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75" name="Rectangle 22"/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sport</a:t>
              </a:r>
            </a:p>
          </p:txBody>
        </p:sp>
        <p:sp>
          <p:nvSpPr>
            <p:cNvPr id="54376" name="Rectangle 23"/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77" name="Rectangle 24"/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dport</a:t>
              </a:r>
            </a:p>
          </p:txBody>
        </p:sp>
        <p:sp>
          <p:nvSpPr>
            <p:cNvPr id="54378" name="Rectangle 25"/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79" name="Rectangle 26"/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Action</a:t>
              </a:r>
            </a:p>
          </p:txBody>
        </p:sp>
      </p:grpSp>
      <p:sp>
        <p:nvSpPr>
          <p:cNvPr id="54277" name="Rectangle 27"/>
          <p:cNvSpPr>
            <a:spLocks/>
          </p:cNvSpPr>
          <p:nvPr/>
        </p:nvSpPr>
        <p:spPr bwMode="auto">
          <a:xfrm>
            <a:off x="1346200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278" name="Rectangle 28"/>
          <p:cNvSpPr>
            <a:spLocks/>
          </p:cNvSpPr>
          <p:nvPr/>
        </p:nvSpPr>
        <p:spPr bwMode="auto">
          <a:xfrm>
            <a:off x="1943100" y="2525713"/>
            <a:ext cx="1135063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00:1f:..</a:t>
            </a:r>
          </a:p>
        </p:txBody>
      </p:sp>
      <p:sp>
        <p:nvSpPr>
          <p:cNvPr id="54279" name="Rectangle 29"/>
          <p:cNvSpPr>
            <a:spLocks/>
          </p:cNvSpPr>
          <p:nvPr/>
        </p:nvSpPr>
        <p:spPr bwMode="auto">
          <a:xfrm>
            <a:off x="2667000" y="2546350"/>
            <a:ext cx="661988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280" name="Rectangle 30"/>
          <p:cNvSpPr>
            <a:spLocks/>
          </p:cNvSpPr>
          <p:nvPr/>
        </p:nvSpPr>
        <p:spPr bwMode="auto">
          <a:xfrm>
            <a:off x="3328988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281" name="Rectangle 31"/>
          <p:cNvSpPr>
            <a:spLocks/>
          </p:cNvSpPr>
          <p:nvPr/>
        </p:nvSpPr>
        <p:spPr bwMode="auto">
          <a:xfrm>
            <a:off x="3989388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282" name="Rectangle 32"/>
          <p:cNvSpPr>
            <a:spLocks/>
          </p:cNvSpPr>
          <p:nvPr/>
        </p:nvSpPr>
        <p:spPr bwMode="auto">
          <a:xfrm>
            <a:off x="4649788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283" name="Rectangle 33"/>
          <p:cNvSpPr>
            <a:spLocks/>
          </p:cNvSpPr>
          <p:nvPr/>
        </p:nvSpPr>
        <p:spPr bwMode="auto">
          <a:xfrm>
            <a:off x="5319713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284" name="Rectangle 34"/>
          <p:cNvSpPr>
            <a:spLocks/>
          </p:cNvSpPr>
          <p:nvPr/>
        </p:nvSpPr>
        <p:spPr bwMode="auto">
          <a:xfrm>
            <a:off x="5980113" y="2546350"/>
            <a:ext cx="661987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285" name="Rectangle 35"/>
          <p:cNvSpPr>
            <a:spLocks/>
          </p:cNvSpPr>
          <p:nvPr/>
        </p:nvSpPr>
        <p:spPr bwMode="auto">
          <a:xfrm>
            <a:off x="6642100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286" name="Rectangle 36"/>
          <p:cNvSpPr>
            <a:spLocks/>
          </p:cNvSpPr>
          <p:nvPr/>
        </p:nvSpPr>
        <p:spPr bwMode="auto">
          <a:xfrm>
            <a:off x="7400925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port6</a:t>
            </a:r>
          </a:p>
        </p:txBody>
      </p:sp>
      <p:sp>
        <p:nvSpPr>
          <p:cNvPr id="54287" name="Rectangle 37"/>
          <p:cNvSpPr>
            <a:spLocks/>
          </p:cNvSpPr>
          <p:nvPr/>
        </p:nvSpPr>
        <p:spPr bwMode="auto">
          <a:xfrm>
            <a:off x="565150" y="3070225"/>
            <a:ext cx="1389063" cy="274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Calibri" charset="0"/>
              </a:rPr>
              <a:t>Flow Switching</a:t>
            </a:r>
          </a:p>
        </p:txBody>
      </p:sp>
      <p:sp>
        <p:nvSpPr>
          <p:cNvPr id="54288" name="Rectangle 38"/>
          <p:cNvSpPr>
            <a:spLocks/>
          </p:cNvSpPr>
          <p:nvPr/>
        </p:nvSpPr>
        <p:spPr bwMode="auto">
          <a:xfrm>
            <a:off x="685800" y="42243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port3</a:t>
            </a:r>
          </a:p>
        </p:txBody>
      </p:sp>
      <p:grpSp>
        <p:nvGrpSpPr>
          <p:cNvPr id="3" name="Group 39"/>
          <p:cNvGrpSpPr>
            <a:grpSpLocks/>
          </p:cNvGrpSpPr>
          <p:nvPr/>
        </p:nvGrpSpPr>
        <p:grpSpPr bwMode="auto">
          <a:xfrm>
            <a:off x="687388" y="3557588"/>
            <a:ext cx="7483475" cy="571500"/>
            <a:chOff x="0" y="0"/>
            <a:chExt cx="6704" cy="512"/>
          </a:xfrm>
        </p:grpSpPr>
        <p:sp>
          <p:nvSpPr>
            <p:cNvPr id="54336" name="Rectangle 40"/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37" name="Rectangle 41"/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Switch</a:t>
              </a:r>
            </a:p>
            <a:p>
              <a:r>
                <a:rPr lang="en-US" sz="1700">
                  <a:latin typeface="Calibri" charset="0"/>
                </a:rPr>
                <a:t>Port</a:t>
              </a:r>
            </a:p>
          </p:txBody>
        </p:sp>
        <p:sp>
          <p:nvSpPr>
            <p:cNvPr id="54338" name="Rectangle 42"/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39" name="Rectangle 43"/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4340" name="Rectangle 44"/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41" name="Rectangle 45"/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4342" name="Rectangle 46"/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43" name="Rectangle 47"/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Eth</a:t>
              </a:r>
            </a:p>
            <a:p>
              <a:r>
                <a:rPr lang="en-US" sz="1700">
                  <a:latin typeface="Calibri" charset="0"/>
                </a:rPr>
                <a:t>type</a:t>
              </a:r>
            </a:p>
          </p:txBody>
        </p:sp>
        <p:sp>
          <p:nvSpPr>
            <p:cNvPr id="54344" name="Rectangle 48"/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45" name="Rectangle 49"/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VLAN</a:t>
              </a:r>
            </a:p>
            <a:p>
              <a:r>
                <a:rPr lang="en-US" sz="1700">
                  <a:latin typeface="Calibri" charset="0"/>
                </a:rPr>
                <a:t>ID</a:t>
              </a:r>
            </a:p>
          </p:txBody>
        </p:sp>
        <p:sp>
          <p:nvSpPr>
            <p:cNvPr id="54346" name="Rectangle 50"/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47" name="Rectangle 51"/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4348" name="Rectangle 52"/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49" name="Rectangle 53"/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4350" name="Rectangle 54"/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51" name="Rectangle 55"/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Prot</a:t>
              </a:r>
            </a:p>
          </p:txBody>
        </p:sp>
        <p:sp>
          <p:nvSpPr>
            <p:cNvPr id="54352" name="Rectangle 56"/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53" name="Rectangle 57"/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sport</a:t>
              </a:r>
            </a:p>
          </p:txBody>
        </p:sp>
        <p:sp>
          <p:nvSpPr>
            <p:cNvPr id="54354" name="Rectangle 58"/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55" name="Rectangle 59"/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dport</a:t>
              </a:r>
            </a:p>
          </p:txBody>
        </p:sp>
        <p:sp>
          <p:nvSpPr>
            <p:cNvPr id="54356" name="Rectangle 60"/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57" name="Rectangle 61"/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Action</a:t>
              </a:r>
            </a:p>
          </p:txBody>
        </p:sp>
      </p:grpSp>
      <p:sp>
        <p:nvSpPr>
          <p:cNvPr id="54290" name="Rectangle 62"/>
          <p:cNvSpPr>
            <a:spLocks/>
          </p:cNvSpPr>
          <p:nvPr/>
        </p:nvSpPr>
        <p:spPr bwMode="auto">
          <a:xfrm>
            <a:off x="1346200" y="42243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00:20..</a:t>
            </a:r>
          </a:p>
        </p:txBody>
      </p:sp>
      <p:sp>
        <p:nvSpPr>
          <p:cNvPr id="54291" name="Rectangle 63"/>
          <p:cNvSpPr>
            <a:spLocks/>
          </p:cNvSpPr>
          <p:nvPr/>
        </p:nvSpPr>
        <p:spPr bwMode="auto">
          <a:xfrm>
            <a:off x="2039938" y="4224338"/>
            <a:ext cx="868362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00:1f..</a:t>
            </a:r>
          </a:p>
        </p:txBody>
      </p:sp>
      <p:sp>
        <p:nvSpPr>
          <p:cNvPr id="54292" name="Rectangle 64"/>
          <p:cNvSpPr>
            <a:spLocks/>
          </p:cNvSpPr>
          <p:nvPr/>
        </p:nvSpPr>
        <p:spPr bwMode="auto">
          <a:xfrm>
            <a:off x="2667000" y="4224338"/>
            <a:ext cx="661988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0800</a:t>
            </a:r>
          </a:p>
        </p:txBody>
      </p:sp>
      <p:sp>
        <p:nvSpPr>
          <p:cNvPr id="54293" name="Rectangle 65"/>
          <p:cNvSpPr>
            <a:spLocks/>
          </p:cNvSpPr>
          <p:nvPr/>
        </p:nvSpPr>
        <p:spPr bwMode="auto">
          <a:xfrm>
            <a:off x="3328988" y="42243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vlan1</a:t>
            </a:r>
          </a:p>
        </p:txBody>
      </p:sp>
      <p:sp>
        <p:nvSpPr>
          <p:cNvPr id="54294" name="Rectangle 66"/>
          <p:cNvSpPr>
            <a:spLocks/>
          </p:cNvSpPr>
          <p:nvPr/>
        </p:nvSpPr>
        <p:spPr bwMode="auto">
          <a:xfrm>
            <a:off x="3989388" y="42243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1.2.3.4</a:t>
            </a:r>
          </a:p>
        </p:txBody>
      </p:sp>
      <p:sp>
        <p:nvSpPr>
          <p:cNvPr id="54295" name="Rectangle 67"/>
          <p:cNvSpPr>
            <a:spLocks/>
          </p:cNvSpPr>
          <p:nvPr/>
        </p:nvSpPr>
        <p:spPr bwMode="auto">
          <a:xfrm>
            <a:off x="4686300" y="42243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5.6.7.8</a:t>
            </a:r>
          </a:p>
        </p:txBody>
      </p:sp>
      <p:sp>
        <p:nvSpPr>
          <p:cNvPr id="54296" name="Rectangle 68"/>
          <p:cNvSpPr>
            <a:spLocks/>
          </p:cNvSpPr>
          <p:nvPr/>
        </p:nvSpPr>
        <p:spPr bwMode="auto">
          <a:xfrm>
            <a:off x="5548313" y="42243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4</a:t>
            </a:r>
          </a:p>
        </p:txBody>
      </p:sp>
      <p:sp>
        <p:nvSpPr>
          <p:cNvPr id="54297" name="Rectangle 69"/>
          <p:cNvSpPr>
            <a:spLocks/>
          </p:cNvSpPr>
          <p:nvPr/>
        </p:nvSpPr>
        <p:spPr bwMode="auto">
          <a:xfrm>
            <a:off x="5980113" y="4224338"/>
            <a:ext cx="661987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 dirty="0">
                <a:latin typeface="Calibri" charset="0"/>
              </a:rPr>
              <a:t>17264</a:t>
            </a:r>
          </a:p>
        </p:txBody>
      </p:sp>
      <p:sp>
        <p:nvSpPr>
          <p:cNvPr id="54298" name="Rectangle 70"/>
          <p:cNvSpPr>
            <a:spLocks/>
          </p:cNvSpPr>
          <p:nvPr/>
        </p:nvSpPr>
        <p:spPr bwMode="auto">
          <a:xfrm>
            <a:off x="6642100" y="42243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80</a:t>
            </a:r>
          </a:p>
        </p:txBody>
      </p:sp>
      <p:sp>
        <p:nvSpPr>
          <p:cNvPr id="54299" name="Rectangle 71"/>
          <p:cNvSpPr>
            <a:spLocks/>
          </p:cNvSpPr>
          <p:nvPr/>
        </p:nvSpPr>
        <p:spPr bwMode="auto">
          <a:xfrm>
            <a:off x="7400925" y="42243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port6</a:t>
            </a:r>
          </a:p>
        </p:txBody>
      </p:sp>
      <p:sp>
        <p:nvSpPr>
          <p:cNvPr id="54300" name="Rectangle 72"/>
          <p:cNvSpPr>
            <a:spLocks/>
          </p:cNvSpPr>
          <p:nvPr/>
        </p:nvSpPr>
        <p:spPr bwMode="auto">
          <a:xfrm>
            <a:off x="561975" y="4730750"/>
            <a:ext cx="728663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Firewall</a:t>
            </a:r>
          </a:p>
        </p:txBody>
      </p:sp>
      <p:sp>
        <p:nvSpPr>
          <p:cNvPr id="54301" name="Rectangle 73"/>
          <p:cNvSpPr>
            <a:spLocks/>
          </p:cNvSpPr>
          <p:nvPr/>
        </p:nvSpPr>
        <p:spPr bwMode="auto">
          <a:xfrm>
            <a:off x="685800" y="59388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grpSp>
        <p:nvGrpSpPr>
          <p:cNvPr id="4" name="Group 74"/>
          <p:cNvGrpSpPr>
            <a:grpSpLocks/>
          </p:cNvGrpSpPr>
          <p:nvPr/>
        </p:nvGrpSpPr>
        <p:grpSpPr bwMode="auto">
          <a:xfrm>
            <a:off x="687388" y="5272088"/>
            <a:ext cx="7483475" cy="571500"/>
            <a:chOff x="0" y="0"/>
            <a:chExt cx="6704" cy="512"/>
          </a:xfrm>
        </p:grpSpPr>
        <p:sp>
          <p:nvSpPr>
            <p:cNvPr id="54314" name="Rectangle 75"/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15" name="Rectangle 76"/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Switch</a:t>
              </a:r>
            </a:p>
            <a:p>
              <a:r>
                <a:rPr lang="en-US" sz="1700">
                  <a:latin typeface="Calibri" charset="0"/>
                </a:rPr>
                <a:t>Port</a:t>
              </a:r>
            </a:p>
          </p:txBody>
        </p:sp>
        <p:sp>
          <p:nvSpPr>
            <p:cNvPr id="54316" name="Rectangle 77"/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17" name="Rectangle 78"/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4318" name="Rectangle 79"/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19" name="Rectangle 80"/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4320" name="Rectangle 81"/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21" name="Rectangle 82"/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Eth</a:t>
              </a:r>
            </a:p>
            <a:p>
              <a:r>
                <a:rPr lang="en-US" sz="1700">
                  <a:latin typeface="Calibri" charset="0"/>
                </a:rPr>
                <a:t>type</a:t>
              </a:r>
            </a:p>
          </p:txBody>
        </p:sp>
        <p:sp>
          <p:nvSpPr>
            <p:cNvPr id="54322" name="Rectangle 83"/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23" name="Rectangle 84"/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VLAN</a:t>
              </a:r>
            </a:p>
            <a:p>
              <a:r>
                <a:rPr lang="en-US" sz="1700">
                  <a:latin typeface="Calibri" charset="0"/>
                </a:rPr>
                <a:t>ID</a:t>
              </a:r>
            </a:p>
          </p:txBody>
        </p:sp>
        <p:sp>
          <p:nvSpPr>
            <p:cNvPr id="54324" name="Rectangle 85"/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25" name="Rectangle 86"/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4326" name="Rectangle 87"/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27" name="Rectangle 88"/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4328" name="Rectangle 89"/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29" name="Rectangle 90"/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Prot</a:t>
              </a:r>
            </a:p>
          </p:txBody>
        </p:sp>
        <p:sp>
          <p:nvSpPr>
            <p:cNvPr id="54330" name="Rectangle 91"/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31" name="Rectangle 92"/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sport</a:t>
              </a:r>
            </a:p>
          </p:txBody>
        </p:sp>
        <p:sp>
          <p:nvSpPr>
            <p:cNvPr id="54332" name="Rectangle 93"/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33" name="Rectangle 94"/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dport</a:t>
              </a:r>
            </a:p>
          </p:txBody>
        </p:sp>
        <p:sp>
          <p:nvSpPr>
            <p:cNvPr id="54334" name="Rectangle 95"/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4335" name="Rectangle 96"/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Action</a:t>
              </a:r>
            </a:p>
          </p:txBody>
        </p:sp>
      </p:grpSp>
      <p:sp>
        <p:nvSpPr>
          <p:cNvPr id="54303" name="Rectangle 97"/>
          <p:cNvSpPr>
            <a:spLocks/>
          </p:cNvSpPr>
          <p:nvPr/>
        </p:nvSpPr>
        <p:spPr bwMode="auto">
          <a:xfrm>
            <a:off x="1346200" y="59388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 dirty="0" smtClean="0">
                <a:latin typeface="Calibri" charset="0"/>
              </a:rPr>
              <a:t>*</a:t>
            </a:r>
            <a:endParaRPr lang="en-US" sz="1700" dirty="0">
              <a:latin typeface="Calibri" charset="0"/>
            </a:endParaRPr>
          </a:p>
        </p:txBody>
      </p:sp>
      <p:sp>
        <p:nvSpPr>
          <p:cNvPr id="54304" name="Rectangle 98"/>
          <p:cNvSpPr>
            <a:spLocks/>
          </p:cNvSpPr>
          <p:nvPr/>
        </p:nvSpPr>
        <p:spPr bwMode="auto">
          <a:xfrm>
            <a:off x="1774825" y="5938838"/>
            <a:ext cx="1133475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 dirty="0" smtClean="0">
                <a:latin typeface="Calibri" charset="0"/>
              </a:rPr>
              <a:t>     *</a:t>
            </a:r>
            <a:endParaRPr lang="en-US" sz="1700" dirty="0">
              <a:latin typeface="Calibri" charset="0"/>
            </a:endParaRPr>
          </a:p>
        </p:txBody>
      </p:sp>
      <p:sp>
        <p:nvSpPr>
          <p:cNvPr id="54305" name="Rectangle 99"/>
          <p:cNvSpPr>
            <a:spLocks/>
          </p:cNvSpPr>
          <p:nvPr/>
        </p:nvSpPr>
        <p:spPr bwMode="auto">
          <a:xfrm>
            <a:off x="2667000" y="5938838"/>
            <a:ext cx="661988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306" name="Rectangle 100"/>
          <p:cNvSpPr>
            <a:spLocks/>
          </p:cNvSpPr>
          <p:nvPr/>
        </p:nvSpPr>
        <p:spPr bwMode="auto">
          <a:xfrm>
            <a:off x="3328988" y="59388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307" name="Rectangle 101"/>
          <p:cNvSpPr>
            <a:spLocks/>
          </p:cNvSpPr>
          <p:nvPr/>
        </p:nvSpPr>
        <p:spPr bwMode="auto">
          <a:xfrm>
            <a:off x="3989388" y="59388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308" name="Rectangle 102"/>
          <p:cNvSpPr>
            <a:spLocks/>
          </p:cNvSpPr>
          <p:nvPr/>
        </p:nvSpPr>
        <p:spPr bwMode="auto">
          <a:xfrm>
            <a:off x="4649788" y="59388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309" name="Rectangle 103"/>
          <p:cNvSpPr>
            <a:spLocks/>
          </p:cNvSpPr>
          <p:nvPr/>
        </p:nvSpPr>
        <p:spPr bwMode="auto">
          <a:xfrm>
            <a:off x="5319713" y="59388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310" name="Rectangle 104"/>
          <p:cNvSpPr>
            <a:spLocks/>
          </p:cNvSpPr>
          <p:nvPr/>
        </p:nvSpPr>
        <p:spPr bwMode="auto">
          <a:xfrm>
            <a:off x="5980113" y="5938838"/>
            <a:ext cx="661987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4311" name="Rectangle 105"/>
          <p:cNvSpPr>
            <a:spLocks/>
          </p:cNvSpPr>
          <p:nvPr/>
        </p:nvSpPr>
        <p:spPr bwMode="auto">
          <a:xfrm>
            <a:off x="6642100" y="59388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22</a:t>
            </a:r>
          </a:p>
        </p:txBody>
      </p:sp>
      <p:sp>
        <p:nvSpPr>
          <p:cNvPr id="54312" name="Rectangle 106"/>
          <p:cNvSpPr>
            <a:spLocks/>
          </p:cNvSpPr>
          <p:nvPr/>
        </p:nvSpPr>
        <p:spPr bwMode="auto">
          <a:xfrm>
            <a:off x="7400925" y="5938838"/>
            <a:ext cx="660400" cy="322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drop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81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4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4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4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4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4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4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4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4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4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4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4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4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4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4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54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4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54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54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4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54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54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4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54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87" grpId="0"/>
      <p:bldP spid="54288" grpId="0"/>
      <p:bldP spid="54290" grpId="0"/>
      <p:bldP spid="54291" grpId="0"/>
      <p:bldP spid="54292" grpId="0"/>
      <p:bldP spid="54293" grpId="0"/>
      <p:bldP spid="54294" grpId="0"/>
      <p:bldP spid="54295" grpId="0"/>
      <p:bldP spid="54296" grpId="0"/>
      <p:bldP spid="54297" grpId="0"/>
      <p:bldP spid="54298" grpId="0"/>
      <p:bldP spid="54299" grpId="0"/>
      <p:bldP spid="54300" grpId="0"/>
      <p:bldP spid="54301" grpId="0"/>
      <p:bldP spid="54303" grpId="0"/>
      <p:bldP spid="54304" grpId="0"/>
      <p:bldP spid="54305" grpId="0"/>
      <p:bldP spid="54306" grpId="0"/>
      <p:bldP spid="54307" grpId="0"/>
      <p:bldP spid="54308" grpId="0"/>
      <p:bldP spid="54309" grpId="0"/>
      <p:bldP spid="54310" grpId="0"/>
      <p:bldP spid="54311" grpId="0"/>
      <p:bldP spid="543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1464-9EDF-AA45-9F02-3D8741CB6A53}" type="slidenum">
              <a:rPr lang="en-US" smtClean="0"/>
              <a:t>58</a:t>
            </a:fld>
            <a:endParaRPr lang="en-US"/>
          </a:p>
        </p:txBody>
      </p:sp>
      <p:sp>
        <p:nvSpPr>
          <p:cNvPr id="56322" name="Rectangle 2"/>
          <p:cNvSpPr>
            <a:spLocks/>
          </p:cNvSpPr>
          <p:nvPr/>
        </p:nvSpPr>
        <p:spPr bwMode="auto">
          <a:xfrm>
            <a:off x="563563" y="1346200"/>
            <a:ext cx="722312" cy="2762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Routing</a:t>
            </a:r>
          </a:p>
        </p:txBody>
      </p:sp>
      <p:sp>
        <p:nvSpPr>
          <p:cNvPr id="56323" name="Rectangle 3"/>
          <p:cNvSpPr>
            <a:spLocks/>
          </p:cNvSpPr>
          <p:nvPr/>
        </p:nvSpPr>
        <p:spPr bwMode="auto">
          <a:xfrm>
            <a:off x="685800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7388" y="1878013"/>
            <a:ext cx="7483475" cy="571500"/>
            <a:chOff x="0" y="0"/>
            <a:chExt cx="6704" cy="512"/>
          </a:xfrm>
        </p:grpSpPr>
        <p:sp>
          <p:nvSpPr>
            <p:cNvPr id="56371" name="Rectangle 5"/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72" name="Rectangle 6"/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Switch</a:t>
              </a:r>
            </a:p>
            <a:p>
              <a:r>
                <a:rPr lang="en-US" sz="1700">
                  <a:latin typeface="Calibri" charset="0"/>
                </a:rPr>
                <a:t>Port</a:t>
              </a:r>
            </a:p>
          </p:txBody>
        </p:sp>
        <p:sp>
          <p:nvSpPr>
            <p:cNvPr id="56373" name="Rectangle 7"/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74" name="Rectangle 8"/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6375" name="Rectangle 9"/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76" name="Rectangle 10"/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6377" name="Rectangle 11"/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78" name="Rectangle 12"/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Eth</a:t>
              </a:r>
            </a:p>
            <a:p>
              <a:r>
                <a:rPr lang="en-US" sz="1700">
                  <a:latin typeface="Calibri" charset="0"/>
                </a:rPr>
                <a:t>type</a:t>
              </a:r>
            </a:p>
          </p:txBody>
        </p:sp>
        <p:sp>
          <p:nvSpPr>
            <p:cNvPr id="56379" name="Rectangle 13"/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80" name="Rectangle 14"/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VLAN</a:t>
              </a:r>
            </a:p>
            <a:p>
              <a:r>
                <a:rPr lang="en-US" sz="1700">
                  <a:latin typeface="Calibri" charset="0"/>
                </a:rPr>
                <a:t>ID</a:t>
              </a:r>
            </a:p>
          </p:txBody>
        </p:sp>
        <p:sp>
          <p:nvSpPr>
            <p:cNvPr id="56381" name="Rectangle 15"/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82" name="Rectangle 16"/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6383" name="Rectangle 17"/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84" name="Rectangle 18"/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6385" name="Rectangle 19"/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86" name="Rectangle 20"/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Prot</a:t>
              </a:r>
            </a:p>
          </p:txBody>
        </p:sp>
        <p:sp>
          <p:nvSpPr>
            <p:cNvPr id="56387" name="Rectangle 21"/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88" name="Rectangle 22"/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sport</a:t>
              </a:r>
            </a:p>
          </p:txBody>
        </p:sp>
        <p:sp>
          <p:nvSpPr>
            <p:cNvPr id="56389" name="Rectangle 23"/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90" name="Rectangle 24"/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dport</a:t>
              </a:r>
            </a:p>
          </p:txBody>
        </p:sp>
        <p:sp>
          <p:nvSpPr>
            <p:cNvPr id="56391" name="Rectangle 25"/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92" name="Rectangle 26"/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Action</a:t>
              </a:r>
            </a:p>
          </p:txBody>
        </p:sp>
      </p:grpSp>
      <p:sp>
        <p:nvSpPr>
          <p:cNvPr id="56325" name="Rectangle 27"/>
          <p:cNvSpPr>
            <a:spLocks/>
          </p:cNvSpPr>
          <p:nvPr/>
        </p:nvSpPr>
        <p:spPr bwMode="auto">
          <a:xfrm>
            <a:off x="1346200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26" name="Rectangle 28"/>
          <p:cNvSpPr>
            <a:spLocks/>
          </p:cNvSpPr>
          <p:nvPr/>
        </p:nvSpPr>
        <p:spPr bwMode="auto">
          <a:xfrm>
            <a:off x="1774825" y="2546350"/>
            <a:ext cx="1133475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 dirty="0" smtClean="0">
                <a:latin typeface="Calibri" charset="0"/>
              </a:rPr>
              <a:t>      *</a:t>
            </a:r>
            <a:endParaRPr lang="en-US" sz="1700" dirty="0">
              <a:latin typeface="Calibri" charset="0"/>
            </a:endParaRPr>
          </a:p>
        </p:txBody>
      </p:sp>
      <p:sp>
        <p:nvSpPr>
          <p:cNvPr id="56327" name="Rectangle 29"/>
          <p:cNvSpPr>
            <a:spLocks/>
          </p:cNvSpPr>
          <p:nvPr/>
        </p:nvSpPr>
        <p:spPr bwMode="auto">
          <a:xfrm>
            <a:off x="2667000" y="2546350"/>
            <a:ext cx="661988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28" name="Rectangle 30"/>
          <p:cNvSpPr>
            <a:spLocks/>
          </p:cNvSpPr>
          <p:nvPr/>
        </p:nvSpPr>
        <p:spPr bwMode="auto">
          <a:xfrm>
            <a:off x="3328988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29" name="Rectangle 31"/>
          <p:cNvSpPr>
            <a:spLocks/>
          </p:cNvSpPr>
          <p:nvPr/>
        </p:nvSpPr>
        <p:spPr bwMode="auto">
          <a:xfrm>
            <a:off x="3989388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30" name="Rectangle 32"/>
          <p:cNvSpPr>
            <a:spLocks/>
          </p:cNvSpPr>
          <p:nvPr/>
        </p:nvSpPr>
        <p:spPr bwMode="auto">
          <a:xfrm>
            <a:off x="4649788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5.6.7.8</a:t>
            </a:r>
          </a:p>
        </p:txBody>
      </p:sp>
      <p:sp>
        <p:nvSpPr>
          <p:cNvPr id="56331" name="Rectangle 33"/>
          <p:cNvSpPr>
            <a:spLocks/>
          </p:cNvSpPr>
          <p:nvPr/>
        </p:nvSpPr>
        <p:spPr bwMode="auto">
          <a:xfrm>
            <a:off x="5319713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32" name="Rectangle 34"/>
          <p:cNvSpPr>
            <a:spLocks/>
          </p:cNvSpPr>
          <p:nvPr/>
        </p:nvSpPr>
        <p:spPr bwMode="auto">
          <a:xfrm>
            <a:off x="5980113" y="2546350"/>
            <a:ext cx="661987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33" name="Rectangle 35"/>
          <p:cNvSpPr>
            <a:spLocks/>
          </p:cNvSpPr>
          <p:nvPr/>
        </p:nvSpPr>
        <p:spPr bwMode="auto">
          <a:xfrm>
            <a:off x="6642100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34" name="Rectangle 36"/>
          <p:cNvSpPr>
            <a:spLocks/>
          </p:cNvSpPr>
          <p:nvPr/>
        </p:nvSpPr>
        <p:spPr bwMode="auto">
          <a:xfrm>
            <a:off x="7400925" y="2546350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port6</a:t>
            </a:r>
          </a:p>
        </p:txBody>
      </p:sp>
      <p:sp>
        <p:nvSpPr>
          <p:cNvPr id="56335" name="Rectangle 37"/>
          <p:cNvSpPr>
            <a:spLocks/>
          </p:cNvSpPr>
          <p:nvPr/>
        </p:nvSpPr>
        <p:spPr bwMode="auto">
          <a:xfrm>
            <a:off x="565150" y="3070225"/>
            <a:ext cx="1454150" cy="274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charset="0"/>
              </a:rPr>
              <a:t>VLAN Switching</a:t>
            </a:r>
          </a:p>
        </p:txBody>
      </p:sp>
      <p:sp>
        <p:nvSpPr>
          <p:cNvPr id="56336" name="Rectangle 38"/>
          <p:cNvSpPr>
            <a:spLocks/>
          </p:cNvSpPr>
          <p:nvPr/>
        </p:nvSpPr>
        <p:spPr bwMode="auto">
          <a:xfrm>
            <a:off x="685800" y="4386263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grpSp>
        <p:nvGrpSpPr>
          <p:cNvPr id="3" name="Group 39"/>
          <p:cNvGrpSpPr>
            <a:grpSpLocks/>
          </p:cNvGrpSpPr>
          <p:nvPr/>
        </p:nvGrpSpPr>
        <p:grpSpPr bwMode="auto">
          <a:xfrm>
            <a:off x="687388" y="3557588"/>
            <a:ext cx="7483475" cy="571500"/>
            <a:chOff x="0" y="0"/>
            <a:chExt cx="6704" cy="512"/>
          </a:xfrm>
        </p:grpSpPr>
        <p:sp>
          <p:nvSpPr>
            <p:cNvPr id="56349" name="Rectangle 40"/>
            <p:cNvSpPr>
              <a:spLocks/>
            </p:cNvSpPr>
            <p:nvPr/>
          </p:nvSpPr>
          <p:spPr bwMode="auto">
            <a:xfrm>
              <a:off x="0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50" name="Rectangle 41"/>
            <p:cNvSpPr>
              <a:spLocks/>
            </p:cNvSpPr>
            <p:nvPr/>
          </p:nvSpPr>
          <p:spPr bwMode="auto">
            <a:xfrm>
              <a:off x="3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Switch</a:t>
              </a:r>
            </a:p>
            <a:p>
              <a:r>
                <a:rPr lang="en-US" sz="1700">
                  <a:latin typeface="Calibri" charset="0"/>
                </a:rPr>
                <a:t>Port</a:t>
              </a:r>
            </a:p>
          </p:txBody>
        </p:sp>
        <p:sp>
          <p:nvSpPr>
            <p:cNvPr id="56351" name="Rectangle 42"/>
            <p:cNvSpPr>
              <a:spLocks/>
            </p:cNvSpPr>
            <p:nvPr/>
          </p:nvSpPr>
          <p:spPr bwMode="auto">
            <a:xfrm>
              <a:off x="592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52" name="Rectangle 43"/>
            <p:cNvSpPr>
              <a:spLocks/>
            </p:cNvSpPr>
            <p:nvPr/>
          </p:nvSpPr>
          <p:spPr bwMode="auto">
            <a:xfrm>
              <a:off x="588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6353" name="Rectangle 44"/>
            <p:cNvSpPr>
              <a:spLocks/>
            </p:cNvSpPr>
            <p:nvPr/>
          </p:nvSpPr>
          <p:spPr bwMode="auto">
            <a:xfrm>
              <a:off x="11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54" name="Rectangle 45"/>
            <p:cNvSpPr>
              <a:spLocks/>
            </p:cNvSpPr>
            <p:nvPr/>
          </p:nvSpPr>
          <p:spPr bwMode="auto">
            <a:xfrm>
              <a:off x="1212" y="0"/>
              <a:ext cx="56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MAC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6355" name="Rectangle 46"/>
            <p:cNvSpPr>
              <a:spLocks/>
            </p:cNvSpPr>
            <p:nvPr/>
          </p:nvSpPr>
          <p:spPr bwMode="auto">
            <a:xfrm>
              <a:off x="1785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56" name="Rectangle 47"/>
            <p:cNvSpPr>
              <a:spLocks/>
            </p:cNvSpPr>
            <p:nvPr/>
          </p:nvSpPr>
          <p:spPr bwMode="auto">
            <a:xfrm>
              <a:off x="1783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Eth</a:t>
              </a:r>
            </a:p>
            <a:p>
              <a:r>
                <a:rPr lang="en-US" sz="1700">
                  <a:latin typeface="Calibri" charset="0"/>
                </a:rPr>
                <a:t>type</a:t>
              </a:r>
            </a:p>
          </p:txBody>
        </p:sp>
        <p:sp>
          <p:nvSpPr>
            <p:cNvPr id="56357" name="Rectangle 48"/>
            <p:cNvSpPr>
              <a:spLocks/>
            </p:cNvSpPr>
            <p:nvPr/>
          </p:nvSpPr>
          <p:spPr bwMode="auto">
            <a:xfrm>
              <a:off x="2378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58" name="Rectangle 49"/>
            <p:cNvSpPr>
              <a:spLocks/>
            </p:cNvSpPr>
            <p:nvPr/>
          </p:nvSpPr>
          <p:spPr bwMode="auto">
            <a:xfrm>
              <a:off x="2380" y="0"/>
              <a:ext cx="590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VLAN</a:t>
              </a:r>
            </a:p>
            <a:p>
              <a:r>
                <a:rPr lang="en-US" sz="1700">
                  <a:latin typeface="Calibri" charset="0"/>
                </a:rPr>
                <a:t>ID</a:t>
              </a:r>
            </a:p>
          </p:txBody>
        </p:sp>
        <p:sp>
          <p:nvSpPr>
            <p:cNvPr id="56359" name="Rectangle 50"/>
            <p:cNvSpPr>
              <a:spLocks/>
            </p:cNvSpPr>
            <p:nvPr/>
          </p:nvSpPr>
          <p:spPr bwMode="auto">
            <a:xfrm>
              <a:off x="29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60" name="Rectangle 51"/>
            <p:cNvSpPr>
              <a:spLocks/>
            </p:cNvSpPr>
            <p:nvPr/>
          </p:nvSpPr>
          <p:spPr bwMode="auto">
            <a:xfrm>
              <a:off x="2977" y="0"/>
              <a:ext cx="589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Src</a:t>
              </a:r>
            </a:p>
          </p:txBody>
        </p:sp>
        <p:sp>
          <p:nvSpPr>
            <p:cNvPr id="56361" name="Rectangle 52"/>
            <p:cNvSpPr>
              <a:spLocks/>
            </p:cNvSpPr>
            <p:nvPr/>
          </p:nvSpPr>
          <p:spPr bwMode="auto">
            <a:xfrm>
              <a:off x="3571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62" name="Rectangle 53"/>
            <p:cNvSpPr>
              <a:spLocks/>
            </p:cNvSpPr>
            <p:nvPr/>
          </p:nvSpPr>
          <p:spPr bwMode="auto">
            <a:xfrm>
              <a:off x="3567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Dst</a:t>
              </a:r>
            </a:p>
          </p:txBody>
        </p:sp>
        <p:sp>
          <p:nvSpPr>
            <p:cNvPr id="56363" name="Rectangle 54"/>
            <p:cNvSpPr>
              <a:spLocks/>
            </p:cNvSpPr>
            <p:nvPr/>
          </p:nvSpPr>
          <p:spPr bwMode="auto">
            <a:xfrm>
              <a:off x="4164" y="15"/>
              <a:ext cx="592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64" name="Rectangle 55"/>
            <p:cNvSpPr>
              <a:spLocks/>
            </p:cNvSpPr>
            <p:nvPr/>
          </p:nvSpPr>
          <p:spPr bwMode="auto">
            <a:xfrm>
              <a:off x="4165" y="0"/>
              <a:ext cx="583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IP</a:t>
              </a:r>
            </a:p>
            <a:p>
              <a:r>
                <a:rPr lang="en-US" sz="1700">
                  <a:latin typeface="Calibri" charset="0"/>
                </a:rPr>
                <a:t>Prot</a:t>
              </a:r>
            </a:p>
          </p:txBody>
        </p:sp>
        <p:sp>
          <p:nvSpPr>
            <p:cNvPr id="56365" name="Rectangle 56"/>
            <p:cNvSpPr>
              <a:spLocks/>
            </p:cNvSpPr>
            <p:nvPr/>
          </p:nvSpPr>
          <p:spPr bwMode="auto">
            <a:xfrm>
              <a:off x="47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66" name="Rectangle 57"/>
            <p:cNvSpPr>
              <a:spLocks/>
            </p:cNvSpPr>
            <p:nvPr/>
          </p:nvSpPr>
          <p:spPr bwMode="auto">
            <a:xfrm>
              <a:off x="4760" y="0"/>
              <a:ext cx="596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sport</a:t>
              </a:r>
            </a:p>
          </p:txBody>
        </p:sp>
        <p:sp>
          <p:nvSpPr>
            <p:cNvPr id="56367" name="Rectangle 58"/>
            <p:cNvSpPr>
              <a:spLocks/>
            </p:cNvSpPr>
            <p:nvPr/>
          </p:nvSpPr>
          <p:spPr bwMode="auto">
            <a:xfrm>
              <a:off x="5356" y="15"/>
              <a:ext cx="593" cy="480"/>
            </a:xfrm>
            <a:prstGeom prst="rect">
              <a:avLst/>
            </a:prstGeom>
            <a:solidFill>
              <a:srgbClr val="BBE0E3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68" name="Rectangle 59"/>
            <p:cNvSpPr>
              <a:spLocks/>
            </p:cNvSpPr>
            <p:nvPr/>
          </p:nvSpPr>
          <p:spPr bwMode="auto">
            <a:xfrm>
              <a:off x="5351" y="0"/>
              <a:ext cx="597" cy="51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TCP</a:t>
              </a:r>
            </a:p>
            <a:p>
              <a:r>
                <a:rPr lang="en-US" sz="1700">
                  <a:latin typeface="Calibri" charset="0"/>
                </a:rPr>
                <a:t>dport</a:t>
              </a:r>
            </a:p>
          </p:txBody>
        </p:sp>
        <p:sp>
          <p:nvSpPr>
            <p:cNvPr id="56369" name="Rectangle 60"/>
            <p:cNvSpPr>
              <a:spLocks/>
            </p:cNvSpPr>
            <p:nvPr/>
          </p:nvSpPr>
          <p:spPr bwMode="auto">
            <a:xfrm>
              <a:off x="5956" y="12"/>
              <a:ext cx="748" cy="488"/>
            </a:xfrm>
            <a:prstGeom prst="rect">
              <a:avLst/>
            </a:prstGeom>
            <a:solidFill>
              <a:srgbClr val="CBE97B"/>
            </a:solidFill>
            <a:ln w="12700">
              <a:solidFill>
                <a:srgbClr val="697D3A"/>
              </a:solidFill>
              <a:miter lim="800000"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>
                <a:latin typeface="Calibri" charset="0"/>
              </a:endParaRPr>
            </a:p>
          </p:txBody>
        </p:sp>
        <p:sp>
          <p:nvSpPr>
            <p:cNvPr id="56370" name="Rectangle 61"/>
            <p:cNvSpPr>
              <a:spLocks/>
            </p:cNvSpPr>
            <p:nvPr/>
          </p:nvSpPr>
          <p:spPr bwMode="auto">
            <a:xfrm>
              <a:off x="5948" y="111"/>
              <a:ext cx="755" cy="28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r>
                <a:rPr lang="en-US" sz="1700">
                  <a:latin typeface="Calibri" charset="0"/>
                </a:rPr>
                <a:t>Action</a:t>
              </a:r>
            </a:p>
          </p:txBody>
        </p:sp>
      </p:grpSp>
      <p:sp>
        <p:nvSpPr>
          <p:cNvPr id="56338" name="Rectangle 62"/>
          <p:cNvSpPr>
            <a:spLocks/>
          </p:cNvSpPr>
          <p:nvPr/>
        </p:nvSpPr>
        <p:spPr bwMode="auto">
          <a:xfrm>
            <a:off x="1346200" y="4386263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39" name="Rectangle 64"/>
          <p:cNvSpPr>
            <a:spLocks/>
          </p:cNvSpPr>
          <p:nvPr/>
        </p:nvSpPr>
        <p:spPr bwMode="auto">
          <a:xfrm>
            <a:off x="2667000" y="4386263"/>
            <a:ext cx="661988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40" name="Rectangle 65"/>
          <p:cNvSpPr>
            <a:spLocks/>
          </p:cNvSpPr>
          <p:nvPr/>
        </p:nvSpPr>
        <p:spPr bwMode="auto">
          <a:xfrm>
            <a:off x="3311525" y="4341813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vlan1</a:t>
            </a:r>
          </a:p>
        </p:txBody>
      </p:sp>
      <p:sp>
        <p:nvSpPr>
          <p:cNvPr id="56341" name="Rectangle 66"/>
          <p:cNvSpPr>
            <a:spLocks/>
          </p:cNvSpPr>
          <p:nvPr/>
        </p:nvSpPr>
        <p:spPr bwMode="auto">
          <a:xfrm>
            <a:off x="3989388" y="4386263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42" name="Rectangle 67"/>
          <p:cNvSpPr>
            <a:spLocks/>
          </p:cNvSpPr>
          <p:nvPr/>
        </p:nvSpPr>
        <p:spPr bwMode="auto">
          <a:xfrm>
            <a:off x="4686300" y="4386263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43" name="Rectangle 68"/>
          <p:cNvSpPr>
            <a:spLocks/>
          </p:cNvSpPr>
          <p:nvPr/>
        </p:nvSpPr>
        <p:spPr bwMode="auto">
          <a:xfrm>
            <a:off x="5319713" y="4386263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44" name="Rectangle 69"/>
          <p:cNvSpPr>
            <a:spLocks/>
          </p:cNvSpPr>
          <p:nvPr/>
        </p:nvSpPr>
        <p:spPr bwMode="auto">
          <a:xfrm>
            <a:off x="5980113" y="4386263"/>
            <a:ext cx="661987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45" name="Rectangle 70"/>
          <p:cNvSpPr>
            <a:spLocks/>
          </p:cNvSpPr>
          <p:nvPr/>
        </p:nvSpPr>
        <p:spPr bwMode="auto">
          <a:xfrm>
            <a:off x="6642100" y="4386263"/>
            <a:ext cx="660400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*</a:t>
            </a:r>
          </a:p>
        </p:txBody>
      </p:sp>
      <p:sp>
        <p:nvSpPr>
          <p:cNvPr id="56346" name="Rectangle 71"/>
          <p:cNvSpPr>
            <a:spLocks/>
          </p:cNvSpPr>
          <p:nvPr/>
        </p:nvSpPr>
        <p:spPr bwMode="auto">
          <a:xfrm>
            <a:off x="7400925" y="4054475"/>
            <a:ext cx="660400" cy="822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port6, </a:t>
            </a:r>
          </a:p>
          <a:p>
            <a:r>
              <a:rPr lang="en-US" sz="1700">
                <a:latin typeface="Calibri" charset="0"/>
              </a:rPr>
              <a:t>port7,</a:t>
            </a:r>
          </a:p>
          <a:p>
            <a:r>
              <a:rPr lang="en-US" sz="1700">
                <a:latin typeface="Calibri" charset="0"/>
              </a:rPr>
              <a:t>port9</a:t>
            </a:r>
          </a:p>
        </p:txBody>
      </p:sp>
      <p:sp>
        <p:nvSpPr>
          <p:cNvPr id="56347" name="Rectangle 63"/>
          <p:cNvSpPr>
            <a:spLocks/>
          </p:cNvSpPr>
          <p:nvPr/>
        </p:nvSpPr>
        <p:spPr bwMode="auto">
          <a:xfrm>
            <a:off x="1939925" y="4351338"/>
            <a:ext cx="868363" cy="320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r>
              <a:rPr lang="en-US" sz="1700">
                <a:latin typeface="Calibri" charset="0"/>
              </a:rPr>
              <a:t>00:1f..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83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6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6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6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6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6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6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6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56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6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6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6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35" grpId="0"/>
      <p:bldP spid="56336" grpId="0"/>
      <p:bldP spid="56338" grpId="0"/>
      <p:bldP spid="56339" grpId="0"/>
      <p:bldP spid="56340" grpId="0"/>
      <p:bldP spid="56341" grpId="0"/>
      <p:bldP spid="56342" grpId="0"/>
      <p:bldP spid="56343" grpId="0"/>
      <p:bldP spid="56344" grpId="0"/>
      <p:bldP spid="56345" grpId="0"/>
      <p:bldP spid="56346" grpId="0"/>
      <p:bldP spid="5634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57800" y="1769664"/>
            <a:ext cx="3657600" cy="609600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Payload</a:t>
            </a:r>
            <a:endParaRPr lang="en-US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" y="1769664"/>
            <a:ext cx="1676400" cy="609600"/>
          </a:xfrm>
          <a:prstGeom prst="rect">
            <a:avLst/>
          </a:prstGeom>
          <a:solidFill>
            <a:srgbClr val="FF99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>
                <a:solidFill>
                  <a:srgbClr val="333399"/>
                </a:solidFill>
                <a:latin typeface="Arial" charset="0"/>
                <a:ea typeface="ＭＳ Ｐゴシック" charset="0"/>
                <a:cs typeface="ＭＳ Ｐゴシック" charset="0"/>
              </a:rPr>
              <a:t>Ethernet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333399"/>
                </a:solidFill>
                <a:latin typeface="Arial" charset="0"/>
                <a:ea typeface="ＭＳ Ｐゴシック" charset="0"/>
                <a:cs typeface="ＭＳ Ｐゴシック" charset="0"/>
              </a:rPr>
              <a:t>DA, SA, etc</a:t>
            </a:r>
          </a:p>
        </p:txBody>
      </p:sp>
      <p:sp>
        <p:nvSpPr>
          <p:cNvPr id="7" name="Rectangle 6"/>
          <p:cNvSpPr/>
          <p:nvPr/>
        </p:nvSpPr>
        <p:spPr>
          <a:xfrm>
            <a:off x="1905000" y="1769664"/>
            <a:ext cx="1676400" cy="609600"/>
          </a:xfrm>
          <a:prstGeom prst="rect">
            <a:avLst/>
          </a:prstGeom>
          <a:solidFill>
            <a:srgbClr val="FF99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>
                <a:solidFill>
                  <a:srgbClr val="333399"/>
                </a:solidFill>
                <a:latin typeface="Arial" charset="0"/>
                <a:ea typeface="ＭＳ Ｐゴシック" charset="0"/>
                <a:cs typeface="ＭＳ Ｐゴシック" charset="0"/>
              </a:rPr>
              <a:t>IP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333399"/>
                </a:solidFill>
                <a:latin typeface="Arial" charset="0"/>
                <a:ea typeface="ＭＳ Ｐゴシック" charset="0"/>
                <a:cs typeface="ＭＳ Ｐゴシック" charset="0"/>
              </a:rPr>
              <a:t>DA, SA, etc</a:t>
            </a:r>
          </a:p>
        </p:txBody>
      </p:sp>
      <p:sp>
        <p:nvSpPr>
          <p:cNvPr id="8" name="Rectangle 7"/>
          <p:cNvSpPr/>
          <p:nvPr/>
        </p:nvSpPr>
        <p:spPr>
          <a:xfrm>
            <a:off x="3581400" y="1769664"/>
            <a:ext cx="1676400" cy="609600"/>
          </a:xfrm>
          <a:prstGeom prst="rect">
            <a:avLst/>
          </a:prstGeom>
          <a:solidFill>
            <a:srgbClr val="FF99C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>
                <a:solidFill>
                  <a:srgbClr val="333399"/>
                </a:solidFill>
                <a:latin typeface="Arial" charset="0"/>
                <a:ea typeface="ＭＳ Ｐゴシック" charset="0"/>
                <a:cs typeface="ＭＳ Ｐゴシック" charset="0"/>
              </a:rPr>
              <a:t>TCP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>
                <a:solidFill>
                  <a:srgbClr val="333399"/>
                </a:solidFill>
                <a:latin typeface="Arial" charset="0"/>
                <a:ea typeface="ＭＳ Ｐゴシック" charset="0"/>
                <a:cs typeface="ＭＳ Ｐゴシック" charset="0"/>
              </a:rPr>
              <a:t>DP, SP, etc</a:t>
            </a:r>
          </a:p>
        </p:txBody>
      </p:sp>
      <p:sp>
        <p:nvSpPr>
          <p:cNvPr id="9" name="Right Brace 8"/>
          <p:cNvSpPr/>
          <p:nvPr/>
        </p:nvSpPr>
        <p:spPr>
          <a:xfrm rot="5400000">
            <a:off x="2514600" y="245664"/>
            <a:ext cx="457200" cy="5029200"/>
          </a:xfrm>
          <a:prstGeom prst="rightBrace">
            <a:avLst>
              <a:gd name="adj1" fmla="val 8333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20" name="TextBox 9"/>
          <p:cNvSpPr txBox="1">
            <a:spLocks noChangeArrowheads="1"/>
          </p:cNvSpPr>
          <p:nvPr/>
        </p:nvSpPr>
        <p:spPr bwMode="auto">
          <a:xfrm>
            <a:off x="152400" y="2988864"/>
            <a:ext cx="521335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800">
                <a:ea typeface="MS PGothic" pitchFamily="34" charset="-128"/>
              </a:rPr>
              <a:t>Collection of bits to plumb flows </a:t>
            </a:r>
          </a:p>
          <a:p>
            <a:pPr algn="ctr"/>
            <a:r>
              <a:rPr lang="en-US" sz="2800">
                <a:ea typeface="MS PGothic" pitchFamily="34" charset="-128"/>
              </a:rPr>
              <a:t>(of different granularities)</a:t>
            </a:r>
          </a:p>
          <a:p>
            <a:pPr algn="ctr"/>
            <a:r>
              <a:rPr lang="en-US" sz="2800">
                <a:ea typeface="MS PGothic" pitchFamily="34" charset="-128"/>
              </a:rPr>
              <a:t>between end points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28600" y="5122464"/>
            <a:ext cx="8686800" cy="609600"/>
            <a:chOff x="228600" y="4876800"/>
            <a:chExt cx="8686800" cy="609600"/>
          </a:xfrm>
        </p:grpSpPr>
        <p:sp>
          <p:nvSpPr>
            <p:cNvPr id="11" name="Rectangle 10"/>
            <p:cNvSpPr/>
            <p:nvPr/>
          </p:nvSpPr>
          <p:spPr>
            <a:xfrm>
              <a:off x="5257800" y="4876800"/>
              <a:ext cx="3657600" cy="609600"/>
            </a:xfrm>
            <a:prstGeom prst="rect">
              <a:avLst/>
            </a:prstGeom>
            <a:solidFill>
              <a:schemeClr val="accent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rgbClr val="FFFFFF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Payload</a:t>
              </a:r>
              <a:endParaRPr lang="en-US" dirty="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8600" y="4876800"/>
              <a:ext cx="5029200" cy="609600"/>
            </a:xfrm>
            <a:prstGeom prst="rect">
              <a:avLst/>
            </a:prstGeom>
            <a:solidFill>
              <a:srgbClr val="FF99CC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>
                  <a:solidFill>
                    <a:srgbClr val="333399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Header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>
                  <a:solidFill>
                    <a:srgbClr val="333399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User-defined flowspace</a:t>
              </a:r>
            </a:p>
          </p:txBody>
        </p:sp>
      </p:grpSp>
      <p:sp>
        <p:nvSpPr>
          <p:cNvPr id="14" name="Right Brace 13"/>
          <p:cNvSpPr/>
          <p:nvPr/>
        </p:nvSpPr>
        <p:spPr>
          <a:xfrm rot="16200000" flipV="1">
            <a:off x="2514600" y="2303064"/>
            <a:ext cx="457200" cy="5029200"/>
          </a:xfrm>
          <a:prstGeom prst="rightBrace">
            <a:avLst>
              <a:gd name="adj1" fmla="val 8333"/>
              <a:gd name="adj2" fmla="val 50000"/>
            </a:avLst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Headers as a protocol-</a:t>
            </a:r>
            <a:r>
              <a:rPr lang="en-US" dirty="0" smtClean="0"/>
              <a:t>agnostic collection </a:t>
            </a:r>
            <a:r>
              <a:rPr lang="en-US" dirty="0"/>
              <a:t>of bits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1464-9EDF-AA45-9F02-3D8741CB6A53}" type="slidenum">
              <a:rPr lang="en-US" smtClean="0"/>
              <a:t>59</a:t>
            </a:fld>
            <a:endParaRPr lang="en-US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8881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Scaling up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6" y="3832027"/>
            <a:ext cx="8727141" cy="2591558"/>
          </a:xfrm>
        </p:spPr>
        <p:txBody>
          <a:bodyPr>
            <a:normAutofit/>
          </a:bodyPr>
          <a:lstStyle/>
          <a:p>
            <a:r>
              <a:rPr lang="en-US" dirty="0" smtClean="0"/>
              <a:t>What if one computer is not enough?</a:t>
            </a:r>
          </a:p>
          <a:p>
            <a:pPr lvl="1"/>
            <a:r>
              <a:rPr lang="en-US" dirty="0" smtClean="0"/>
              <a:t>Buy a bigger (server-class) computer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What if the biggest computer is not enough?</a:t>
            </a:r>
          </a:p>
          <a:p>
            <a:pPr lvl="1"/>
            <a:r>
              <a:rPr lang="en-US" dirty="0" smtClean="0"/>
              <a:t>Buy many computers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6</a:t>
            </a:fld>
            <a:endParaRPr lang="en-GB"/>
          </a:p>
        </p:txBody>
      </p:sp>
      <p:pic>
        <p:nvPicPr>
          <p:cNvPr id="6" name="Picture 5" descr="s1_c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2399982"/>
            <a:ext cx="853494" cy="1009967"/>
          </a:xfrm>
          <a:prstGeom prst="rect">
            <a:avLst/>
          </a:prstGeom>
        </p:spPr>
      </p:pic>
      <p:pic>
        <p:nvPicPr>
          <p:cNvPr id="7" name="Picture 6" descr="s2_cu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3826588" y="2084358"/>
            <a:ext cx="1250237" cy="1368184"/>
          </a:xfrm>
          <a:prstGeom prst="rect">
            <a:avLst/>
          </a:prstGeom>
        </p:spPr>
      </p:pic>
      <p:pic>
        <p:nvPicPr>
          <p:cNvPr id="8" name="Picture 7" descr="cluste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5686055" y="598629"/>
            <a:ext cx="2029194" cy="28228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85975" y="3543300"/>
            <a:ext cx="885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PC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3867151" y="3524250"/>
            <a:ext cx="11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Server</a:t>
            </a:r>
            <a:endParaRPr 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6210299" y="3533775"/>
            <a:ext cx="1019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Cluster</a:t>
            </a:r>
            <a:endParaRPr lang="en-US" sz="140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11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Flowspace</a:t>
            </a:r>
            <a:r>
              <a:rPr lang="en-US" dirty="0" smtClean="0"/>
              <a:t>”: A way to think about flows defined by match fields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1464-9EDF-AA45-9F02-3D8741CB6A53}" type="slidenum">
              <a:rPr lang="en-US" smtClean="0"/>
              <a:t>60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276350" y="2244372"/>
            <a:ext cx="6724650" cy="3656012"/>
          </a:xfrm>
          <a:custGeom>
            <a:avLst/>
            <a:gdLst>
              <a:gd name="connsiteX0" fmla="*/ 15488 w 7868138"/>
              <a:gd name="connsiteY0" fmla="*/ 0 h 3655535"/>
              <a:gd name="connsiteX1" fmla="*/ 0 w 7868138"/>
              <a:gd name="connsiteY1" fmla="*/ 3640045 h 3655535"/>
              <a:gd name="connsiteX2" fmla="*/ 7868138 w 7868138"/>
              <a:gd name="connsiteY2" fmla="*/ 3655535 h 3655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68138" h="3655535">
                <a:moveTo>
                  <a:pt x="15488" y="0"/>
                </a:moveTo>
                <a:cubicBezTo>
                  <a:pt x="10325" y="1213348"/>
                  <a:pt x="0" y="3640045"/>
                  <a:pt x="0" y="3640045"/>
                </a:cubicBezTo>
                <a:lnTo>
                  <a:pt x="7868138" y="3655535"/>
                </a:lnTo>
              </a:path>
            </a:pathLst>
          </a:custGeom>
          <a:ln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940" name="TextBox 5"/>
          <p:cNvSpPr txBox="1">
            <a:spLocks noChangeArrowheads="1"/>
          </p:cNvSpPr>
          <p:nvPr/>
        </p:nvSpPr>
        <p:spPr bwMode="auto">
          <a:xfrm>
            <a:off x="5549900" y="6052784"/>
            <a:ext cx="774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ea typeface="MS PGothic" pitchFamily="34" charset="-128"/>
              </a:rPr>
              <a:t>IP SA</a:t>
            </a:r>
          </a:p>
        </p:txBody>
      </p:sp>
      <p:sp>
        <p:nvSpPr>
          <p:cNvPr id="39941" name="TextBox 6"/>
          <p:cNvSpPr txBox="1">
            <a:spLocks noChangeArrowheads="1"/>
          </p:cNvSpPr>
          <p:nvPr/>
        </p:nvSpPr>
        <p:spPr bwMode="auto">
          <a:xfrm>
            <a:off x="304800" y="2928584"/>
            <a:ext cx="78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ea typeface="MS PGothic" pitchFamily="34" charset="-128"/>
              </a:rPr>
              <a:t>IP DA</a:t>
            </a:r>
          </a:p>
        </p:txBody>
      </p:sp>
      <p:sp>
        <p:nvSpPr>
          <p:cNvPr id="8" name="Oval 7"/>
          <p:cNvSpPr/>
          <p:nvPr/>
        </p:nvSpPr>
        <p:spPr>
          <a:xfrm>
            <a:off x="2989263" y="3690584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943" name="TextBox 8"/>
          <p:cNvSpPr txBox="1">
            <a:spLocks noChangeArrowheads="1"/>
          </p:cNvSpPr>
          <p:nvPr/>
        </p:nvSpPr>
        <p:spPr bwMode="auto">
          <a:xfrm>
            <a:off x="1752600" y="1709384"/>
            <a:ext cx="13128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ea typeface="MS PGothic" pitchFamily="34" charset="-128"/>
              </a:rPr>
              <a:t>Single flow</a:t>
            </a:r>
          </a:p>
        </p:txBody>
      </p:sp>
      <p:cxnSp>
        <p:nvCxnSpPr>
          <p:cNvPr id="11" name="Straight Arrow Connector 10"/>
          <p:cNvCxnSpPr>
            <a:stCxn id="39943" idx="2"/>
            <a:endCxn id="8" idx="0"/>
          </p:cNvCxnSpPr>
          <p:nvPr/>
        </p:nvCxnSpPr>
        <p:spPr>
          <a:xfrm rot="16200000" flipH="1">
            <a:off x="1931988" y="2557109"/>
            <a:ext cx="1611312" cy="655638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4221163" y="1633184"/>
            <a:ext cx="2484437" cy="4648200"/>
            <a:chOff x="4220622" y="1524000"/>
            <a:chExt cx="2484978" cy="4648200"/>
          </a:xfrm>
        </p:grpSpPr>
        <p:cxnSp>
          <p:nvCxnSpPr>
            <p:cNvPr id="15" name="Straight Connector 14"/>
            <p:cNvCxnSpPr/>
            <p:nvPr/>
          </p:nvCxnSpPr>
          <p:spPr>
            <a:xfrm rot="5400000">
              <a:off x="2324380" y="3772694"/>
              <a:ext cx="4038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952" name="TextBox 15"/>
            <p:cNvSpPr txBox="1">
              <a:spLocks noChangeArrowheads="1"/>
            </p:cNvSpPr>
            <p:nvPr/>
          </p:nvSpPr>
          <p:spPr bwMode="auto">
            <a:xfrm>
              <a:off x="4876800" y="1524000"/>
              <a:ext cx="18288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>
                  <a:ea typeface="MS PGothic" pitchFamily="34" charset="-128"/>
                </a:rPr>
                <a:t>All flows from </a:t>
              </a:r>
              <a:r>
                <a:rPr lang="en-US">
                  <a:solidFill>
                    <a:schemeClr val="accent2"/>
                  </a:solidFill>
                  <a:ea typeface="MS PGothic" pitchFamily="34" charset="-128"/>
                </a:rPr>
                <a:t>A</a:t>
              </a:r>
            </a:p>
          </p:txBody>
        </p:sp>
        <p:cxnSp>
          <p:nvCxnSpPr>
            <p:cNvPr id="17" name="Straight Arrow Connector 16"/>
            <p:cNvCxnSpPr>
              <a:stCxn id="39952" idx="2"/>
            </p:cNvCxnSpPr>
            <p:nvPr/>
          </p:nvCxnSpPr>
          <p:spPr>
            <a:xfrm rot="5400000">
              <a:off x="4604187" y="1632586"/>
              <a:ext cx="925512" cy="1448115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954" name="TextBox 21"/>
            <p:cNvSpPr txBox="1">
              <a:spLocks noChangeArrowheads="1"/>
            </p:cNvSpPr>
            <p:nvPr/>
          </p:nvSpPr>
          <p:spPr bwMode="auto">
            <a:xfrm>
              <a:off x="4220622" y="5802868"/>
              <a:ext cx="351378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333399"/>
                  </a:solidFill>
                  <a:ea typeface="MS PGothic" pitchFamily="34" charset="-128"/>
                </a:rPr>
                <a:t>A</a:t>
              </a:r>
            </a:p>
          </p:txBody>
        </p:sp>
      </p:grpSp>
      <p:grpSp>
        <p:nvGrpSpPr>
          <p:cNvPr id="3" name="Group 27"/>
          <p:cNvGrpSpPr>
            <a:grpSpLocks/>
          </p:cNvGrpSpPr>
          <p:nvPr/>
        </p:nvGrpSpPr>
        <p:grpSpPr bwMode="auto">
          <a:xfrm>
            <a:off x="5486400" y="2090384"/>
            <a:ext cx="2819400" cy="2286000"/>
            <a:chOff x="5486400" y="1981200"/>
            <a:chExt cx="2819400" cy="2286000"/>
          </a:xfrm>
        </p:grpSpPr>
        <p:sp>
          <p:nvSpPr>
            <p:cNvPr id="23" name="Rectangle 22"/>
            <p:cNvSpPr/>
            <p:nvPr/>
          </p:nvSpPr>
          <p:spPr>
            <a:xfrm>
              <a:off x="5486400" y="3352800"/>
              <a:ext cx="1066800" cy="9144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9949" name="TextBox 23"/>
            <p:cNvSpPr txBox="1">
              <a:spLocks noChangeArrowheads="1"/>
            </p:cNvSpPr>
            <p:nvPr/>
          </p:nvSpPr>
          <p:spPr bwMode="auto">
            <a:xfrm>
              <a:off x="6477000" y="1981200"/>
              <a:ext cx="1828800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>
                  <a:ea typeface="MS PGothic" pitchFamily="34" charset="-128"/>
                </a:rPr>
                <a:t>All flows between two subnets</a:t>
              </a:r>
            </a:p>
          </p:txBody>
        </p:sp>
        <p:cxnSp>
          <p:nvCxnSpPr>
            <p:cNvPr id="25" name="Straight Arrow Connector 24"/>
            <p:cNvCxnSpPr>
              <a:stCxn id="39949" idx="2"/>
            </p:cNvCxnSpPr>
            <p:nvPr/>
          </p:nvCxnSpPr>
          <p:spPr>
            <a:xfrm rot="5400000">
              <a:off x="6742906" y="2715419"/>
              <a:ext cx="458788" cy="838200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2206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Flowspace</a:t>
            </a:r>
            <a:r>
              <a:rPr lang="en-US" dirty="0"/>
              <a:t>: Generalization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1464-9EDF-AA45-9F02-3D8741CB6A53}" type="slidenum">
              <a:rPr lang="en-US" smtClean="0"/>
              <a:t>61</a:t>
            </a:fld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011363" y="1371600"/>
            <a:ext cx="5124450" cy="3656013"/>
          </a:xfrm>
          <a:custGeom>
            <a:avLst/>
            <a:gdLst>
              <a:gd name="connsiteX0" fmla="*/ 15488 w 7868138"/>
              <a:gd name="connsiteY0" fmla="*/ 0 h 3655535"/>
              <a:gd name="connsiteX1" fmla="*/ 0 w 7868138"/>
              <a:gd name="connsiteY1" fmla="*/ 3640045 h 3655535"/>
              <a:gd name="connsiteX2" fmla="*/ 7868138 w 7868138"/>
              <a:gd name="connsiteY2" fmla="*/ 3655535 h 3655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68138" h="3655535">
                <a:moveTo>
                  <a:pt x="15488" y="0"/>
                </a:moveTo>
                <a:cubicBezTo>
                  <a:pt x="10325" y="1213348"/>
                  <a:pt x="0" y="3640045"/>
                  <a:pt x="0" y="3640045"/>
                </a:cubicBezTo>
                <a:lnTo>
                  <a:pt x="7868138" y="3655535"/>
                </a:lnTo>
              </a:path>
            </a:pathLst>
          </a:custGeom>
          <a:ln>
            <a:solidFill>
              <a:srgbClr val="0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4" name="TextBox 5"/>
          <p:cNvSpPr txBox="1">
            <a:spLocks noChangeArrowheads="1"/>
          </p:cNvSpPr>
          <p:nvPr/>
        </p:nvSpPr>
        <p:spPr bwMode="auto">
          <a:xfrm>
            <a:off x="6284913" y="5180013"/>
            <a:ext cx="8778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ea typeface="MS PGothic" pitchFamily="34" charset="-128"/>
              </a:rPr>
              <a:t>Field 2</a:t>
            </a:r>
          </a:p>
        </p:txBody>
      </p:sp>
      <p:sp>
        <p:nvSpPr>
          <p:cNvPr id="40965" name="TextBox 6"/>
          <p:cNvSpPr txBox="1">
            <a:spLocks noChangeArrowheads="1"/>
          </p:cNvSpPr>
          <p:nvPr/>
        </p:nvSpPr>
        <p:spPr bwMode="auto">
          <a:xfrm>
            <a:off x="1039813" y="2055813"/>
            <a:ext cx="87788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ea typeface="MS PGothic" pitchFamily="34" charset="-128"/>
              </a:rPr>
              <a:t>Field 1</a:t>
            </a:r>
          </a:p>
        </p:txBody>
      </p:sp>
      <p:sp>
        <p:nvSpPr>
          <p:cNvPr id="8" name="Oval 7"/>
          <p:cNvSpPr/>
          <p:nvPr/>
        </p:nvSpPr>
        <p:spPr>
          <a:xfrm>
            <a:off x="2989263" y="3581400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7" name="TextBox 8"/>
          <p:cNvSpPr txBox="1">
            <a:spLocks noChangeArrowheads="1"/>
          </p:cNvSpPr>
          <p:nvPr/>
        </p:nvSpPr>
        <p:spPr bwMode="auto">
          <a:xfrm>
            <a:off x="2438400" y="1371600"/>
            <a:ext cx="13128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ea typeface="MS PGothic" pitchFamily="34" charset="-128"/>
              </a:rPr>
              <a:t>Single flow</a:t>
            </a:r>
          </a:p>
        </p:txBody>
      </p:sp>
      <p:cxnSp>
        <p:nvCxnSpPr>
          <p:cNvPr id="11" name="Straight Arrow Connector 10"/>
          <p:cNvCxnSpPr>
            <a:stCxn id="40967" idx="2"/>
            <a:endCxn id="8" idx="0"/>
          </p:cNvCxnSpPr>
          <p:nvPr/>
        </p:nvCxnSpPr>
        <p:spPr>
          <a:xfrm rot="5400000">
            <a:off x="2160588" y="2646363"/>
            <a:ext cx="1839912" cy="30162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69" name="TextBox 23"/>
          <p:cNvSpPr txBox="1">
            <a:spLocks noChangeArrowheads="1"/>
          </p:cNvSpPr>
          <p:nvPr/>
        </p:nvSpPr>
        <p:spPr bwMode="auto">
          <a:xfrm>
            <a:off x="6172200" y="1600200"/>
            <a:ext cx="1828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ea typeface="MS PGothic" pitchFamily="34" charset="-128"/>
              </a:rPr>
              <a:t>Set of flows</a:t>
            </a:r>
          </a:p>
        </p:txBody>
      </p:sp>
      <p:cxnSp>
        <p:nvCxnSpPr>
          <p:cNvPr id="25" name="Straight Arrow Connector 24"/>
          <p:cNvCxnSpPr>
            <a:stCxn id="40969" idx="2"/>
          </p:cNvCxnSpPr>
          <p:nvPr/>
        </p:nvCxnSpPr>
        <p:spPr>
          <a:xfrm rot="5400000">
            <a:off x="6395244" y="1823244"/>
            <a:ext cx="544512" cy="838200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1"/>
          </p:cNvCxnSpPr>
          <p:nvPr/>
        </p:nvCxnSpPr>
        <p:spPr>
          <a:xfrm flipH="1">
            <a:off x="609600" y="5011738"/>
            <a:ext cx="1401763" cy="15414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972" name="TextBox 20"/>
          <p:cNvSpPr txBox="1">
            <a:spLocks noChangeArrowheads="1"/>
          </p:cNvSpPr>
          <p:nvPr/>
        </p:nvSpPr>
        <p:spPr bwMode="auto">
          <a:xfrm>
            <a:off x="304800" y="5486400"/>
            <a:ext cx="9207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ea typeface="MS PGothic" pitchFamily="34" charset="-128"/>
              </a:rPr>
              <a:t>Field </a:t>
            </a:r>
            <a:r>
              <a:rPr lang="en-US" i="1">
                <a:ea typeface="MS PGothic" pitchFamily="34" charset="-128"/>
              </a:rPr>
              <a:t>n</a:t>
            </a:r>
          </a:p>
        </p:txBody>
      </p:sp>
      <p:sp>
        <p:nvSpPr>
          <p:cNvPr id="27" name="Cube 26"/>
          <p:cNvSpPr/>
          <p:nvPr/>
        </p:nvSpPr>
        <p:spPr>
          <a:xfrm>
            <a:off x="4876800" y="2438400"/>
            <a:ext cx="1371600" cy="1752600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4605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OpenFlow Pipeline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1464-9EDF-AA45-9F02-3D8741CB6A53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46658" y="4271747"/>
            <a:ext cx="603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Packets are matched against multiple tables in the pipeline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978925" y="5813949"/>
            <a:ext cx="455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OpenFlow</a:t>
            </a:r>
            <a:r>
              <a:rPr lang="en-US" dirty="0" smtClean="0"/>
              <a:t> Switch Specification Version &gt; 1.1.0</a:t>
            </a:r>
            <a:endParaRPr lang="en-US" dirty="0"/>
          </a:p>
        </p:txBody>
      </p:sp>
      <p:pic>
        <p:nvPicPr>
          <p:cNvPr id="10" name="Content Placeholder 3" descr="OpenFlow-Pipeline.png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579438" y="1692275"/>
            <a:ext cx="8564562" cy="2481263"/>
          </a:xfr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8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Forward on a port</a:t>
            </a:r>
          </a:p>
          <a:p>
            <a:r>
              <a:rPr lang="en-US" dirty="0" smtClean="0"/>
              <a:t>Flood</a:t>
            </a:r>
          </a:p>
          <a:p>
            <a:r>
              <a:rPr lang="en-US" dirty="0" smtClean="0"/>
              <a:t>Modify packet field</a:t>
            </a:r>
          </a:p>
          <a:p>
            <a:r>
              <a:rPr lang="en-US" dirty="0" smtClean="0"/>
              <a:t>Push/pop tag</a:t>
            </a:r>
          </a:p>
          <a:p>
            <a:r>
              <a:rPr lang="en-US" dirty="0" smtClean="0"/>
              <a:t>Forward to controller</a:t>
            </a:r>
          </a:p>
          <a:p>
            <a:r>
              <a:rPr lang="en-US" dirty="0" smtClean="0"/>
              <a:t>Drop (implicit if no actions)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1464-9EDF-AA45-9F02-3D8741CB6A53}" type="slidenum">
              <a:rPr lang="en-US" smtClean="0"/>
              <a:t>63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944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miss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Packets for which no flow has been defined are normally sent to the controller</a:t>
            </a:r>
          </a:p>
          <a:p>
            <a:r>
              <a:rPr lang="en-US" dirty="0" smtClean="0"/>
              <a:t>The controller then defines a new flow for that packet and creates one or more flow table entries</a:t>
            </a:r>
          </a:p>
          <a:p>
            <a:r>
              <a:rPr lang="en-US" dirty="0" smtClean="0"/>
              <a:t>The packet is then processed as determined by the newly created flow entries</a:t>
            </a:r>
          </a:p>
          <a:p>
            <a:r>
              <a:rPr lang="en-US" dirty="0" smtClean="0"/>
              <a:t>By default packets unmatched by flow entries are dropped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1464-9EDF-AA45-9F02-3D8741CB6A53}" type="slidenum">
              <a:rPr lang="en-US" smtClean="0"/>
              <a:t>64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5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OpenFlow</a:t>
            </a:r>
            <a:r>
              <a:rPr lang="en-US" dirty="0" smtClean="0"/>
              <a:t> key messages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9125" y="1491016"/>
          <a:ext cx="7878762" cy="43256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176"/>
                <a:gridCol w="2265529"/>
                <a:gridCol w="380305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Message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Direction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Packet-In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Switch-&gt;Controller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Transfer the control of a packet to the controller. Packet-in events can be configured to buffer packets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Packet-Out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Controller-&gt;Switch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Instruct switch</a:t>
                      </a:r>
                      <a:r>
                        <a:rPr lang="en-US" baseline="0" dirty="0" smtClean="0"/>
                        <a:t> to </a:t>
                      </a:r>
                      <a:r>
                        <a:rPr lang="en-US" dirty="0" smtClean="0"/>
                        <a:t>send a packet out of a specified port</a:t>
                      </a:r>
                      <a:r>
                        <a:rPr lang="en-US" baseline="0" dirty="0" smtClean="0"/>
                        <a:t>. Send in response to </a:t>
                      </a:r>
                      <a:r>
                        <a:rPr lang="en-US" dirty="0" smtClean="0"/>
                        <a:t>Packet-in messages. </a:t>
                      </a:r>
                      <a:endParaRPr lang="en-US" dirty="0"/>
                    </a:p>
                  </a:txBody>
                  <a:tcPr marL="95250" marR="95250" marT="95250" marB="9525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Modify-State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Controller-&gt;Switch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Add, delete and modify flow/group entries in the flow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tables and to</a:t>
                      </a:r>
                    </a:p>
                    <a:p>
                      <a:r>
                        <a:rPr lang="en-US" dirty="0" smtClean="0"/>
                        <a:t>set switch port properties</a:t>
                      </a:r>
                      <a:endParaRPr lang="en-US" dirty="0"/>
                    </a:p>
                  </a:txBody>
                  <a:tcPr marL="95250" marR="95250" marT="95250" marB="9525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Flow-Removed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Switch-&gt;Controller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Inform the controller about the removal of a flow entry from a </a:t>
                      </a:r>
                    </a:p>
                    <a:p>
                      <a:r>
                        <a:rPr lang="en-US" dirty="0" smtClean="0"/>
                        <a:t>flow table</a:t>
                      </a:r>
                      <a:endParaRPr lang="en-US" dirty="0"/>
                    </a:p>
                  </a:txBody>
                  <a:tcPr marL="95250" marR="95250" marT="95250" marB="95250" anchor="ctr"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1464-9EDF-AA45-9F02-3D8741CB6A53}" type="slidenum">
              <a:rPr lang="en-US" smtClean="0"/>
              <a:t>65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4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/>
          <p:cNvSpPr/>
          <p:nvPr/>
        </p:nvSpPr>
        <p:spPr>
          <a:xfrm>
            <a:off x="1104320" y="2231838"/>
            <a:ext cx="6497084" cy="3574801"/>
          </a:xfrm>
          <a:prstGeom prst="cloud">
            <a:avLst/>
          </a:prstGeom>
          <a:noFill/>
          <a:ln w="76200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UCL Deployment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61464-9EDF-AA45-9F02-3D8741CB6A53}" type="slidenum">
              <a:rPr lang="en-US" smtClean="0"/>
              <a:t>66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01" y="5233175"/>
            <a:ext cx="2996347" cy="9249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572" y="4153216"/>
            <a:ext cx="2996347" cy="9249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66" y="2552547"/>
            <a:ext cx="2996347" cy="92495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58314" y="2029394"/>
            <a:ext cx="2732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Students (Q3 ’14)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468866" y="6016807"/>
            <a:ext cx="4013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Dept. </a:t>
            </a:r>
            <a:r>
              <a:rPr lang="en-US" sz="2800" dirty="0" err="1" smtClean="0"/>
              <a:t>ShadowNet</a:t>
            </a:r>
            <a:r>
              <a:rPr lang="en-US" sz="2800" dirty="0" smtClean="0"/>
              <a:t> (Q4 ’14)</a:t>
            </a:r>
            <a:endParaRPr lang="en-US" sz="2800" dirty="0"/>
          </a:p>
        </p:txBody>
      </p:sp>
      <p:sp>
        <p:nvSpPr>
          <p:cNvPr id="18" name="TextBox 17"/>
          <p:cNvSpPr txBox="1"/>
          <p:nvPr/>
        </p:nvSpPr>
        <p:spPr>
          <a:xfrm>
            <a:off x="6433287" y="5010500"/>
            <a:ext cx="2815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IT Cluster (Q3 ’15)</a:t>
            </a:r>
            <a:endParaRPr lang="en-US" sz="2800" dirty="0"/>
          </a:p>
        </p:txBody>
      </p:sp>
      <p:cxnSp>
        <p:nvCxnSpPr>
          <p:cNvPr id="20" name="Straight Connector 19"/>
          <p:cNvCxnSpPr>
            <a:stCxn id="14" idx="2"/>
            <a:endCxn id="7" idx="0"/>
          </p:cNvCxnSpPr>
          <p:nvPr/>
        </p:nvCxnSpPr>
        <p:spPr>
          <a:xfrm>
            <a:off x="1835740" y="3477506"/>
            <a:ext cx="469335" cy="1755669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4" idx="3"/>
            <a:endCxn id="11" idx="0"/>
          </p:cNvCxnSpPr>
          <p:nvPr/>
        </p:nvCxnSpPr>
        <p:spPr>
          <a:xfrm>
            <a:off x="3333913" y="3015027"/>
            <a:ext cx="4175833" cy="1138189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3"/>
            <a:endCxn id="11" idx="1"/>
          </p:cNvCxnSpPr>
          <p:nvPr/>
        </p:nvCxnSpPr>
        <p:spPr>
          <a:xfrm flipV="1">
            <a:off x="3803248" y="4615696"/>
            <a:ext cx="2208324" cy="1079959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UCL_mention_pantone28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1065" y="3193192"/>
            <a:ext cx="1305743" cy="1807835"/>
          </a:xfrm>
          <a:prstGeom prst="rect">
            <a:avLst/>
          </a:prstGeom>
        </p:spPr>
      </p:pic>
      <p:pic>
        <p:nvPicPr>
          <p:cNvPr id="28" name="Picture 21" descr="frenetic-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5976" y="5926305"/>
            <a:ext cx="2820988" cy="67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5192084" y="5476763"/>
            <a:ext cx="1928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Powered by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7601404" y="5944709"/>
            <a:ext cx="13607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(Q2 ’15)</a:t>
            </a:r>
            <a:endParaRPr lang="en-US" sz="28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00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pic>
        <p:nvPicPr>
          <p:cNvPr id="7" name="Picture 2" descr="C:\Users\Andreas Haeberlen\AppData\Local\Microsoft\Windows\Temporary Internet Files\Content.IE5\7HA4Z6A0\MC90043441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58022" y="2850776"/>
            <a:ext cx="1326777" cy="1492624"/>
          </a:xfrm>
          <a:prstGeom prst="rect">
            <a:avLst/>
          </a:prstGeom>
          <a:noFill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AEAC84-D1C9-0441-9C6D-2A786F1B081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5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Clusters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6" y="4724399"/>
            <a:ext cx="8727141" cy="1699186"/>
          </a:xfrm>
        </p:spPr>
        <p:txBody>
          <a:bodyPr>
            <a:normAutofit/>
          </a:bodyPr>
          <a:lstStyle/>
          <a:p>
            <a:r>
              <a:rPr lang="en-US" dirty="0" smtClean="0"/>
              <a:t>Characteristics of a cluster:</a:t>
            </a:r>
          </a:p>
          <a:p>
            <a:pPr lvl="1"/>
            <a:r>
              <a:rPr lang="en-US" dirty="0" smtClean="0"/>
              <a:t>Many similar machines, close interconnection (same room?)</a:t>
            </a:r>
          </a:p>
          <a:p>
            <a:pPr lvl="1"/>
            <a:r>
              <a:rPr lang="en-US" dirty="0" smtClean="0"/>
              <a:t>Often special, standardized hardware (racks, blades)</a:t>
            </a:r>
          </a:p>
          <a:p>
            <a:pPr lvl="1"/>
            <a:r>
              <a:rPr lang="en-US" dirty="0" smtClean="0"/>
              <a:t>Usually owned and used by a single organization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6" name="Picture 5" descr="clus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5082" y="1536425"/>
            <a:ext cx="2341034" cy="3256640"/>
          </a:xfrm>
          <a:prstGeom prst="rect">
            <a:avLst/>
          </a:prstGeom>
        </p:spPr>
      </p:pic>
      <p:pic>
        <p:nvPicPr>
          <p:cNvPr id="53" name="Picture 52" descr="del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0" y="2890463"/>
            <a:ext cx="2033587" cy="829049"/>
          </a:xfrm>
          <a:prstGeom prst="rect">
            <a:avLst/>
          </a:prstGeom>
        </p:spPr>
      </p:pic>
      <p:pic>
        <p:nvPicPr>
          <p:cNvPr id="54" name="Picture 53" descr="cluster_switch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9025" y="1533525"/>
            <a:ext cx="1549400" cy="1162050"/>
          </a:xfrm>
          <a:prstGeom prst="rect">
            <a:avLst/>
          </a:prstGeom>
        </p:spPr>
      </p:pic>
      <p:pic>
        <p:nvPicPr>
          <p:cNvPr id="55" name="Picture 54" descr="na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72050" y="3946388"/>
            <a:ext cx="1509712" cy="778011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stCxn id="54" idx="1"/>
          </p:cNvCxnSpPr>
          <p:nvPr/>
        </p:nvCxnSpPr>
        <p:spPr bwMode="auto">
          <a:xfrm rot="10800000">
            <a:off x="2581277" y="1981200"/>
            <a:ext cx="2317748" cy="1333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 rot="10800000">
            <a:off x="2600326" y="2362200"/>
            <a:ext cx="2060577" cy="9334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/>
          <p:cNvCxnSpPr>
            <a:stCxn id="53" idx="1"/>
          </p:cNvCxnSpPr>
          <p:nvPr/>
        </p:nvCxnSpPr>
        <p:spPr bwMode="auto">
          <a:xfrm rot="10800000" flipV="1">
            <a:off x="2609850" y="3304987"/>
            <a:ext cx="2057400" cy="47643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4" name="Straight Arrow Connector 63"/>
          <p:cNvCxnSpPr>
            <a:stCxn id="53" idx="1"/>
          </p:cNvCxnSpPr>
          <p:nvPr/>
        </p:nvCxnSpPr>
        <p:spPr bwMode="auto">
          <a:xfrm rot="10800000" flipV="1">
            <a:off x="2590800" y="3304987"/>
            <a:ext cx="2076450" cy="4781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53" idx="1"/>
          </p:cNvCxnSpPr>
          <p:nvPr/>
        </p:nvCxnSpPr>
        <p:spPr bwMode="auto">
          <a:xfrm rot="10800000">
            <a:off x="2600326" y="3048000"/>
            <a:ext cx="2066925" cy="2569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stCxn id="53" idx="1"/>
          </p:cNvCxnSpPr>
          <p:nvPr/>
        </p:nvCxnSpPr>
        <p:spPr bwMode="auto">
          <a:xfrm rot="10800000">
            <a:off x="2590800" y="2714626"/>
            <a:ext cx="2076450" cy="59036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6910831" y="3009900"/>
            <a:ext cx="1926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Many </a:t>
            </a:r>
            <a:r>
              <a:rPr lang="en-US" sz="1600" smtClean="0">
                <a:solidFill>
                  <a:srgbClr val="FF9900"/>
                </a:solidFill>
              </a:rPr>
              <a:t>nodes/blades</a:t>
            </a:r>
            <a:br>
              <a:rPr lang="en-US" sz="1600" smtClean="0">
                <a:solidFill>
                  <a:srgbClr val="FF9900"/>
                </a:solidFill>
              </a:rPr>
            </a:br>
            <a:r>
              <a:rPr lang="en-US" sz="1600" smtClean="0"/>
              <a:t>(often identical)</a:t>
            </a:r>
            <a:endParaRPr lang="en-US" sz="1600"/>
          </a:p>
        </p:txBody>
      </p:sp>
      <p:sp>
        <p:nvSpPr>
          <p:cNvPr id="78" name="TextBox 77"/>
          <p:cNvSpPr txBox="1"/>
          <p:nvPr/>
        </p:nvSpPr>
        <p:spPr>
          <a:xfrm>
            <a:off x="6819976" y="1571625"/>
            <a:ext cx="21086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Network </a:t>
            </a:r>
            <a:r>
              <a:rPr lang="en-US" sz="1600" smtClean="0">
                <a:solidFill>
                  <a:srgbClr val="FF9900"/>
                </a:solidFill>
              </a:rPr>
              <a:t>switch</a:t>
            </a: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>(connects nodes with</a:t>
            </a:r>
            <a:br>
              <a:rPr lang="en-US" sz="1600" smtClean="0"/>
            </a:br>
            <a:r>
              <a:rPr lang="en-US" sz="1600" smtClean="0"/>
              <a:t>each other and </a:t>
            </a:r>
            <a:br>
              <a:rPr lang="en-US" sz="1600" smtClean="0"/>
            </a:br>
            <a:r>
              <a:rPr lang="en-US" sz="1600" smtClean="0"/>
              <a:t>with other racks)</a:t>
            </a:r>
            <a:endParaRPr lang="en-US" sz="1600"/>
          </a:p>
        </p:txBody>
      </p:sp>
      <p:sp>
        <p:nvSpPr>
          <p:cNvPr id="79" name="TextBox 78"/>
          <p:cNvSpPr txBox="1"/>
          <p:nvPr/>
        </p:nvSpPr>
        <p:spPr>
          <a:xfrm>
            <a:off x="7059322" y="4171950"/>
            <a:ext cx="1763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Storage device(s)</a:t>
            </a:r>
            <a:endParaRPr lang="en-US" sz="1600"/>
          </a:p>
        </p:txBody>
      </p:sp>
      <p:cxnSp>
        <p:nvCxnSpPr>
          <p:cNvPr id="80" name="Straight Arrow Connector 79"/>
          <p:cNvCxnSpPr>
            <a:stCxn id="55" idx="1"/>
          </p:cNvCxnSpPr>
          <p:nvPr/>
        </p:nvCxnSpPr>
        <p:spPr bwMode="auto">
          <a:xfrm rot="10800000">
            <a:off x="2638426" y="4257674"/>
            <a:ext cx="2333625" cy="7772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680685" y="2962275"/>
            <a:ext cx="614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Rack</a:t>
            </a:r>
            <a:endParaRPr lang="en-US" sz="1600"/>
          </a:p>
        </p:txBody>
      </p:sp>
      <p:cxnSp>
        <p:nvCxnSpPr>
          <p:cNvPr id="83" name="Straight Arrow Connector 82"/>
          <p:cNvCxnSpPr>
            <a:stCxn id="82" idx="3"/>
          </p:cNvCxnSpPr>
          <p:nvPr/>
        </p:nvCxnSpPr>
        <p:spPr bwMode="auto">
          <a:xfrm flipV="1">
            <a:off x="1294764" y="3124200"/>
            <a:ext cx="648336" cy="73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512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Power and cooling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Clusters need lots of power</a:t>
            </a:r>
          </a:p>
          <a:p>
            <a:pPr lvl="1"/>
            <a:r>
              <a:rPr lang="en-US" smtClean="0"/>
              <a:t>Example: 140 Watts per server</a:t>
            </a:r>
          </a:p>
          <a:p>
            <a:pPr lvl="1"/>
            <a:r>
              <a:rPr lang="en-US" smtClean="0"/>
              <a:t>Rack with 32 servers: 4.5kW (needs special power supply!)</a:t>
            </a:r>
          </a:p>
          <a:p>
            <a:pPr lvl="1"/>
            <a:r>
              <a:rPr lang="en-US" smtClean="0"/>
              <a:t>Most of this power is converted into heat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r>
              <a:rPr lang="en-US" smtClean="0"/>
              <a:t>Large clusters need massive cooling</a:t>
            </a:r>
          </a:p>
          <a:p>
            <a:pPr lvl="1"/>
            <a:r>
              <a:rPr lang="en-US" smtClean="0"/>
              <a:t>4.5kW is about 3 space heaters</a:t>
            </a:r>
          </a:p>
          <a:p>
            <a:pPr lvl="1"/>
            <a:r>
              <a:rPr lang="en-US" smtClean="0"/>
              <a:t>And that's just one rack!</a:t>
            </a:r>
          </a:p>
          <a:p>
            <a:pPr lvl="1"/>
            <a:endParaRPr lang="en-US" smtClean="0"/>
          </a:p>
          <a:p>
            <a:endParaRPr lang="en-US" smtClean="0"/>
          </a:p>
          <a:p>
            <a:pPr lvl="1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8</a:t>
            </a:fld>
            <a:endParaRPr lang="en-GB"/>
          </a:p>
        </p:txBody>
      </p:sp>
      <p:grpSp>
        <p:nvGrpSpPr>
          <p:cNvPr id="8" name="Group 7"/>
          <p:cNvGrpSpPr/>
          <p:nvPr/>
        </p:nvGrpSpPr>
        <p:grpSpPr>
          <a:xfrm>
            <a:off x="5829301" y="5067300"/>
            <a:ext cx="2007630" cy="981075"/>
            <a:chOff x="5876925" y="1838325"/>
            <a:chExt cx="2943225" cy="1438275"/>
          </a:xfrm>
        </p:grpSpPr>
        <p:pic>
          <p:nvPicPr>
            <p:cNvPr id="6" name="Picture 5" descr="unname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925" y="1838325"/>
              <a:ext cx="1428750" cy="1428750"/>
            </a:xfrm>
            <a:prstGeom prst="rect">
              <a:avLst/>
            </a:prstGeom>
          </p:spPr>
        </p:pic>
        <p:pic>
          <p:nvPicPr>
            <p:cNvPr id="7" name="Picture 6" descr="unname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1400" y="1847850"/>
              <a:ext cx="1428750" cy="1428750"/>
            </a:xfrm>
            <a:prstGeom prst="rect">
              <a:avLst/>
            </a:prstGeom>
          </p:spPr>
        </p:pic>
      </p:grpSp>
      <p:pic>
        <p:nvPicPr>
          <p:cNvPr id="11" name="Picture 10" descr="unnam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19628" y="5083322"/>
            <a:ext cx="974578" cy="974578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39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Scaling up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6" y="3832027"/>
            <a:ext cx="8727141" cy="2591558"/>
          </a:xfrm>
        </p:spPr>
        <p:txBody>
          <a:bodyPr>
            <a:normAutofit/>
          </a:bodyPr>
          <a:lstStyle/>
          <a:p>
            <a:r>
              <a:rPr lang="en-US" dirty="0" smtClean="0"/>
              <a:t>What if your cluster is too big (hot, power hungry) to fit into your office building?</a:t>
            </a:r>
          </a:p>
          <a:p>
            <a:pPr lvl="1"/>
            <a:r>
              <a:rPr lang="en-US" dirty="0" smtClean="0"/>
              <a:t>Build a separate building for the cluster</a:t>
            </a:r>
          </a:p>
          <a:p>
            <a:pPr lvl="1"/>
            <a:r>
              <a:rPr lang="en-US" dirty="0" smtClean="0"/>
              <a:t>Building can have lots of cooling and power</a:t>
            </a:r>
          </a:p>
          <a:p>
            <a:pPr lvl="1"/>
            <a:r>
              <a:rPr lang="en-US" dirty="0" smtClean="0"/>
              <a:t>Result: Data center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2014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9</a:t>
            </a:fld>
            <a:endParaRPr lang="en-GB"/>
          </a:p>
        </p:txBody>
      </p:sp>
      <p:pic>
        <p:nvPicPr>
          <p:cNvPr id="6" name="Picture 5" descr="s1_c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5425" y="2549217"/>
            <a:ext cx="723053" cy="855613"/>
          </a:xfrm>
          <a:prstGeom prst="rect">
            <a:avLst/>
          </a:prstGeom>
        </p:spPr>
      </p:pic>
      <p:pic>
        <p:nvPicPr>
          <p:cNvPr id="7" name="Picture 6" descr="s2_cu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2561690" y="2169523"/>
            <a:ext cx="1146302" cy="1254444"/>
          </a:xfrm>
          <a:prstGeom prst="rect">
            <a:avLst/>
          </a:prstGeom>
        </p:spPr>
      </p:pic>
      <p:pic>
        <p:nvPicPr>
          <p:cNvPr id="8" name="Picture 7" descr="cluste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08571" y="1714410"/>
            <a:ext cx="1226458" cy="17061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09700" y="3543300"/>
            <a:ext cx="885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PC</a:t>
            </a:r>
            <a:endParaRPr 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2562226" y="3524250"/>
            <a:ext cx="11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Server</a:t>
            </a:r>
            <a:endParaRPr 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4229099" y="3533775"/>
            <a:ext cx="1019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Cluster</a:t>
            </a:r>
            <a:endParaRPr lang="en-US" sz="1400"/>
          </a:p>
        </p:txBody>
      </p:sp>
      <p:sp>
        <p:nvSpPr>
          <p:cNvPr id="16" name="TextBox 15"/>
          <p:cNvSpPr txBox="1"/>
          <p:nvPr/>
        </p:nvSpPr>
        <p:spPr>
          <a:xfrm>
            <a:off x="6467474" y="3533775"/>
            <a:ext cx="1190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Data center</a:t>
            </a:r>
            <a:endParaRPr lang="en-US" sz="1400"/>
          </a:p>
        </p:txBody>
      </p:sp>
      <p:pic>
        <p:nvPicPr>
          <p:cNvPr id="18" name="Picture 17" descr="googl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72162" y="1285875"/>
            <a:ext cx="2276475" cy="2228850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12 May 2014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6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mcanini-teaching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3904</TotalTime>
  <Words>3588</Words>
  <Application>Microsoft Macintosh PowerPoint</Application>
  <PresentationFormat>On-screen Show (4:3)</PresentationFormat>
  <Paragraphs>1136</Paragraphs>
  <Slides>67</Slides>
  <Notes>27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0" baseType="lpstr">
      <vt:lpstr>mcanini-teaching</vt:lpstr>
      <vt:lpstr>Microsoft Equation</vt:lpstr>
      <vt:lpstr>Equation</vt:lpstr>
      <vt:lpstr>Cloud computing security</vt:lpstr>
      <vt:lpstr>Plan for today</vt:lpstr>
      <vt:lpstr>How many users and objects?</vt:lpstr>
      <vt:lpstr>How much data?</vt:lpstr>
      <vt:lpstr>How much computation?</vt:lpstr>
      <vt:lpstr>Scaling up</vt:lpstr>
      <vt:lpstr>Clusters</vt:lpstr>
      <vt:lpstr>Power and cooling</vt:lpstr>
      <vt:lpstr>Scaling up</vt:lpstr>
      <vt:lpstr>What does a data center look like?</vt:lpstr>
      <vt:lpstr>What’s in a data center?</vt:lpstr>
      <vt:lpstr>What’s in a data center?</vt:lpstr>
      <vt:lpstr>What’s in a data center?</vt:lpstr>
      <vt:lpstr>What’s in a data center?</vt:lpstr>
      <vt:lpstr>Energy matters!</vt:lpstr>
      <vt:lpstr>Scaling up</vt:lpstr>
      <vt:lpstr>Global distribution</vt:lpstr>
      <vt:lpstr>Trend: Modular data center</vt:lpstr>
      <vt:lpstr>What is cloud computing?</vt:lpstr>
      <vt:lpstr>What is cloud computing?</vt:lpstr>
      <vt:lpstr>Why is this a good thing?</vt:lpstr>
      <vt:lpstr>What kinds of clouds exist today?</vt:lpstr>
      <vt:lpstr>Software as a Service (SaaS)</vt:lpstr>
      <vt:lpstr>Platform as a Service (PaaS)</vt:lpstr>
      <vt:lpstr>Infrastructure as a Service (IaaS)</vt:lpstr>
      <vt:lpstr>Private/hybrid/community clouds</vt:lpstr>
      <vt:lpstr>Virtualization: How clouds work “under the hood”</vt:lpstr>
      <vt:lpstr>What is virtualization?</vt:lpstr>
      <vt:lpstr>What is virtualization?</vt:lpstr>
      <vt:lpstr>How does it work?</vt:lpstr>
      <vt:lpstr>Benefit: Migration</vt:lpstr>
      <vt:lpstr>Benefit: Time sharing</vt:lpstr>
      <vt:lpstr>Benefit and challenge: Isolation</vt:lpstr>
      <vt:lpstr>Security challenges of cloud computing</vt:lpstr>
      <vt:lpstr>Survey: impediments to adoption</vt:lpstr>
      <vt:lpstr>Security challenges</vt:lpstr>
      <vt:lpstr>Security challenges</vt:lpstr>
      <vt:lpstr>Security challenges</vt:lpstr>
      <vt:lpstr>Software-Defined Networking (SDN)</vt:lpstr>
      <vt:lpstr>Classical network architecture</vt:lpstr>
      <vt:lpstr>Networks are Hard to Manage</vt:lpstr>
      <vt:lpstr>Separation of control and data planes</vt:lpstr>
      <vt:lpstr>Software Defined Networking (SDN)</vt:lpstr>
      <vt:lpstr>Software Defined Networking (SDN)</vt:lpstr>
      <vt:lpstr>Software Defined Networking (SDN)</vt:lpstr>
      <vt:lpstr>What problem does SDN solve?</vt:lpstr>
      <vt:lpstr>SDN applications</vt:lpstr>
      <vt:lpstr>Timing matters</vt:lpstr>
      <vt:lpstr>Where SDN will be deployed</vt:lpstr>
      <vt:lpstr>Where SDN will be deployed (2)</vt:lpstr>
      <vt:lpstr>OpenFlow</vt:lpstr>
      <vt:lpstr>OpenFlow</vt:lpstr>
      <vt:lpstr>How does OpenFlow work?</vt:lpstr>
      <vt:lpstr>PowerPoint Presentation</vt:lpstr>
      <vt:lpstr>Main components of an OpenFlow switch</vt:lpstr>
      <vt:lpstr>Flow Table Entries</vt:lpstr>
      <vt:lpstr>Match/action examples</vt:lpstr>
      <vt:lpstr>Examples</vt:lpstr>
      <vt:lpstr>Headers as a protocol-agnostic collection of bits</vt:lpstr>
      <vt:lpstr>“Flowspace”: A way to think about flows defined by match fields</vt:lpstr>
      <vt:lpstr>Flowspace: Generalization</vt:lpstr>
      <vt:lpstr>OpenFlow Pipeline</vt:lpstr>
      <vt:lpstr>Actions</vt:lpstr>
      <vt:lpstr>Table miss </vt:lpstr>
      <vt:lpstr>OpenFlow key messages</vt:lpstr>
      <vt:lpstr>UCL Deployment</vt:lpstr>
      <vt:lpstr>Any 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Passwords</dc:title>
  <dc:creator>Marco Canini</dc:creator>
  <cp:lastModifiedBy>Marco Canini</cp:lastModifiedBy>
  <cp:revision>109</cp:revision>
  <dcterms:created xsi:type="dcterms:W3CDTF">2014-02-23T15:54:57Z</dcterms:created>
  <dcterms:modified xsi:type="dcterms:W3CDTF">2014-05-12T10:14:19Z</dcterms:modified>
</cp:coreProperties>
</file>